
<file path=[Content_Types].xml><?xml version="1.0" encoding="utf-8"?>
<Types xmlns="http://schemas.openxmlformats.org/package/2006/content-types">
  <Default Extension="fntdata" ContentType="application/x-fontdata"/>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Lato" panose="020B0604020202020204" charset="0"/>
      <p:regular r:id="rId25"/>
      <p:bold r:id="rId26"/>
      <p:italic r:id="rId27"/>
      <p:boldItalic r:id="rId28"/>
    </p:embeddedFont>
    <p:embeddedFont>
      <p:font typeface="Playfair Display"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107" d="100"/>
          <a:sy n="107" d="100"/>
        </p:scale>
        <p:origin x="758"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4a0dcf5d8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4a0dcf5d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4a0dcf5d8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4a0dcf5d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45d91174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45d91174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4a0dcf5d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4a0dcf5d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45d91174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45d91174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45d91174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45d91174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45d91174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45d91174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4a0dcf5d8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4a0dcf5d8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4a0dcf5d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4a0dcf5d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4a0dcf5d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4a0dcf5d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4a0dcf5d8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4a0dcf5d8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4a0dcf5d8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4a0dcf5d8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4a0dcf5d8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4a0dcf5d8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4a0dcf5d8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4a0dcf5d8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4a0dcf5d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4a0dcf5d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4a0dcf5d8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4a0dcf5d8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fde47077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fde4707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4a0dcf5d8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4a0dcf5d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40dd23c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40dd23c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4a0dcf5d8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4a0dcf5d8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4cb437a34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4cb437a34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13" name="Google Shape;13;p2"/>
          <p:cNvSpPr txBox="1">
            <a:spLocks noGrp="1"/>
          </p:cNvSpPr>
          <p:nvPr>
            <p:ph type="ctrTitle"/>
          </p:nvPr>
        </p:nvSpPr>
        <p:spPr>
          <a:xfrm>
            <a:off x="630600" y="136800"/>
            <a:ext cx="7893000" cy="1853700"/>
          </a:xfrm>
          <a:prstGeom prst="rect">
            <a:avLst/>
          </a:prstGeom>
        </p:spPr>
        <p:txBody>
          <a:bodyPr spcFirstLastPara="1" wrap="square" lIns="91425" tIns="91425" rIns="91425" bIns="91425" anchor="b" anchorCtr="0">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a:endParaRPr/>
          </a:p>
        </p:txBody>
      </p:sp>
      <p:sp>
        <p:nvSpPr>
          <p:cNvPr id="14" name="Google Shape;14;p2"/>
          <p:cNvSpPr txBox="1">
            <a:spLocks noGrp="1"/>
          </p:cNvSpPr>
          <p:nvPr>
            <p:ph type="subTitle" idx="1"/>
          </p:nvPr>
        </p:nvSpPr>
        <p:spPr>
          <a:xfrm>
            <a:off x="630600" y="3228375"/>
            <a:ext cx="7893000" cy="1274100"/>
          </a:xfrm>
          <a:prstGeom prst="rect">
            <a:avLst/>
          </a:prstGeom>
        </p:spPr>
        <p:txBody>
          <a:bodyPr spcFirstLastPara="1" wrap="square" lIns="91425" tIns="91425" rIns="91425" bIns="91425" anchor="b" anchorCtr="0">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586725" y="1353788"/>
            <a:ext cx="79707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a:spLocks noGrp="1"/>
          </p:cNvSpPr>
          <p:nvPr>
            <p:ph type="body" idx="1"/>
          </p:nvPr>
        </p:nvSpPr>
        <p:spPr>
          <a:xfrm>
            <a:off x="586725" y="2968388"/>
            <a:ext cx="79707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509550" y="1921350"/>
            <a:ext cx="8124900" cy="13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3;p4"/>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311700" y="1417950"/>
            <a:ext cx="3999900" cy="31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832400" y="1417950"/>
            <a:ext cx="3999900" cy="31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640350"/>
            <a:ext cx="2808000" cy="292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9" name="Google Shape;49;p9"/>
          <p:cNvSpPr txBox="1">
            <a:spLocks noGrp="1"/>
          </p:cNvSpPr>
          <p:nvPr>
            <p:ph type="title"/>
          </p:nvPr>
        </p:nvSpPr>
        <p:spPr>
          <a:xfrm>
            <a:off x="265500" y="1084625"/>
            <a:ext cx="4045200" cy="170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2845200"/>
            <a:ext cx="4045200" cy="142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51" name="Google Shape;5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lue-go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3.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1.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14.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5.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1.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16.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10.mp4"/><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video" Target="../media/media10.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316800" y="142450"/>
            <a:ext cx="8502000" cy="1957800"/>
          </a:xfrm>
          <a:prstGeom prst="rect">
            <a:avLst/>
          </a:prstGeom>
        </p:spPr>
        <p:txBody>
          <a:bodyPr spcFirstLastPara="1" wrap="square" lIns="91425" tIns="91425" rIns="91425" bIns="91425" anchor="b" anchorCtr="0">
            <a:noAutofit/>
          </a:bodyPr>
          <a:lstStyle/>
          <a:p>
            <a:pPr marL="0" lvl="0" indent="0" algn="l" rtl="0">
              <a:spcBef>
                <a:spcPts val="1000"/>
              </a:spcBef>
              <a:spcAft>
                <a:spcPts val="0"/>
              </a:spcAft>
              <a:buNone/>
            </a:pPr>
            <a:r>
              <a:rPr lang="en" sz="4400"/>
              <a:t>Final Report of Smart Mosquito Trap: Detection Team</a:t>
            </a:r>
            <a:endParaRPr sz="4400"/>
          </a:p>
        </p:txBody>
      </p:sp>
      <p:sp>
        <p:nvSpPr>
          <p:cNvPr id="69" name="Google Shape;69;p13"/>
          <p:cNvSpPr txBox="1">
            <a:spLocks noGrp="1"/>
          </p:cNvSpPr>
          <p:nvPr>
            <p:ph type="subTitle" idx="1"/>
          </p:nvPr>
        </p:nvSpPr>
        <p:spPr>
          <a:xfrm>
            <a:off x="621300" y="3026500"/>
            <a:ext cx="7893000" cy="17868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solidFill>
                  <a:schemeClr val="dk1"/>
                </a:solidFill>
                <a:latin typeface="Proxima Nova"/>
                <a:ea typeface="Proxima Nova"/>
                <a:cs typeface="Proxima Nova"/>
                <a:sym typeface="Proxima Nova"/>
              </a:rPr>
              <a:t>Heather Melville</a:t>
            </a:r>
            <a:endParaRPr>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a:solidFill>
                  <a:schemeClr val="dk1"/>
                </a:solidFill>
                <a:latin typeface="Proxima Nova"/>
                <a:ea typeface="Proxima Nova"/>
                <a:cs typeface="Proxima Nova"/>
                <a:sym typeface="Proxima Nova"/>
              </a:rPr>
              <a:t>Abdulrahman Almutairi</a:t>
            </a:r>
            <a:endParaRPr>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a:solidFill>
                  <a:schemeClr val="dk1"/>
                </a:solidFill>
                <a:latin typeface="Proxima Nova"/>
                <a:ea typeface="Proxima Nova"/>
                <a:cs typeface="Proxima Nova"/>
                <a:sym typeface="Proxima Nova"/>
              </a:rPr>
              <a:t>Saud Aljouhar</a:t>
            </a:r>
            <a:endParaRPr>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a:solidFill>
                  <a:schemeClr val="dk1"/>
                </a:solidFill>
                <a:latin typeface="Proxima Nova"/>
                <a:ea typeface="Proxima Nova"/>
                <a:cs typeface="Proxima Nova"/>
                <a:sym typeface="Proxima Nova"/>
              </a:rPr>
              <a:t>Chongxiang Cui</a:t>
            </a:r>
            <a:endParaRPr/>
          </a:p>
        </p:txBody>
      </p:sp>
      <p:pic>
        <p:nvPicPr>
          <p:cNvPr id="2" name="introduction">
            <a:hlinkClick r:id="" action="ppaction://media"/>
            <a:extLst>
              <a:ext uri="{FF2B5EF4-FFF2-40B4-BE49-F238E27FC236}">
                <a16:creationId xmlns:a16="http://schemas.microsoft.com/office/drawing/2014/main" id="{C09A5E7D-5235-4058-889E-04CC123F8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9837" y="2698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a:t>
            </a:r>
            <a:endParaRPr/>
          </a:p>
        </p:txBody>
      </p:sp>
      <p:sp>
        <p:nvSpPr>
          <p:cNvPr id="138" name="Google Shape;138;p22"/>
          <p:cNvSpPr txBox="1">
            <a:spLocks noGrp="1"/>
          </p:cNvSpPr>
          <p:nvPr>
            <p:ph type="body" idx="1"/>
          </p:nvPr>
        </p:nvSpPr>
        <p:spPr>
          <a:xfrm>
            <a:off x="311700" y="1082275"/>
            <a:ext cx="8520600" cy="3604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t>Responsibility: To create a circuit that detects the mosquitoes efficiently.</a:t>
            </a:r>
            <a:endParaRPr dirty="0"/>
          </a:p>
          <a:p>
            <a:pPr marL="457200" lvl="0" indent="-342900" algn="l" rtl="0">
              <a:lnSpc>
                <a:spcPct val="100000"/>
              </a:lnSpc>
              <a:spcBef>
                <a:spcPts val="0"/>
              </a:spcBef>
              <a:spcAft>
                <a:spcPts val="0"/>
              </a:spcAft>
              <a:buSzPts val="1800"/>
              <a:buChar char="●"/>
            </a:pPr>
            <a:r>
              <a:rPr lang="en" dirty="0"/>
              <a:t>Concerns: Other bugs are also attracted to CO2 and may be caught in the trap as well, need a way to differentiate between other bugs and mosquitoes.</a:t>
            </a:r>
            <a:endParaRPr dirty="0"/>
          </a:p>
          <a:p>
            <a:pPr marL="457200" lvl="0" indent="0" algn="l" rtl="0">
              <a:lnSpc>
                <a:spcPct val="100000"/>
              </a:lnSpc>
              <a:spcBef>
                <a:spcPts val="0"/>
              </a:spcBef>
              <a:spcAft>
                <a:spcPts val="0"/>
              </a:spcAft>
              <a:buNone/>
            </a:pPr>
            <a:r>
              <a:rPr lang="en" dirty="0"/>
              <a:t>Circuit must not consume a lot of power.</a:t>
            </a:r>
            <a:endParaRPr dirty="0"/>
          </a:p>
          <a:p>
            <a:pPr marL="457200" lvl="0" indent="-342900" algn="l" rtl="0">
              <a:lnSpc>
                <a:spcPct val="100000"/>
              </a:lnSpc>
              <a:spcBef>
                <a:spcPts val="0"/>
              </a:spcBef>
              <a:spcAft>
                <a:spcPts val="0"/>
              </a:spcAft>
              <a:buSzPts val="1800"/>
              <a:buChar char="●"/>
            </a:pPr>
            <a:r>
              <a:rPr lang="en" dirty="0"/>
              <a:t>Timeline: Based on our Gantt Chart from the previous semester the detection circuit would be finalized, constructed and ready for incorporation with the transmission part of the circuit and the power team by February 23rd.</a:t>
            </a:r>
            <a:endParaRPr dirty="0"/>
          </a:p>
          <a:p>
            <a:pPr marL="914400" lvl="1" indent="-330200" algn="l" rtl="0">
              <a:lnSpc>
                <a:spcPct val="100000"/>
              </a:lnSpc>
              <a:spcBef>
                <a:spcPts val="0"/>
              </a:spcBef>
              <a:spcAft>
                <a:spcPts val="0"/>
              </a:spcAft>
              <a:buSzPts val="1600"/>
              <a:buChar char="○"/>
            </a:pPr>
            <a:r>
              <a:rPr lang="en" sz="1600" dirty="0"/>
              <a:t>That deadline was not met due to failed prototypes and quarantine circumstances</a:t>
            </a:r>
            <a:endParaRPr sz="1600" dirty="0"/>
          </a:p>
        </p:txBody>
      </p:sp>
      <p:pic>
        <p:nvPicPr>
          <p:cNvPr id="139" name="Google Shape;139;p22"/>
          <p:cNvPicPr preferRelativeResize="0"/>
          <p:nvPr/>
        </p:nvPicPr>
        <p:blipFill>
          <a:blip r:embed="rId5">
            <a:alphaModFix/>
          </a:blip>
          <a:stretch>
            <a:fillRect/>
          </a:stretch>
        </p:blipFill>
        <p:spPr>
          <a:xfrm>
            <a:off x="1443775" y="3482575"/>
            <a:ext cx="7570701" cy="1204100"/>
          </a:xfrm>
          <a:prstGeom prst="rect">
            <a:avLst/>
          </a:prstGeom>
          <a:noFill/>
          <a:ln>
            <a:noFill/>
          </a:ln>
        </p:spPr>
      </p:pic>
      <p:pic>
        <p:nvPicPr>
          <p:cNvPr id="140" name="Google Shape;140;p22"/>
          <p:cNvPicPr preferRelativeResize="0"/>
          <p:nvPr/>
        </p:nvPicPr>
        <p:blipFill>
          <a:blip r:embed="rId6">
            <a:alphaModFix/>
          </a:blip>
          <a:stretch>
            <a:fillRect/>
          </a:stretch>
        </p:blipFill>
        <p:spPr>
          <a:xfrm>
            <a:off x="242565" y="3753225"/>
            <a:ext cx="1200210" cy="933550"/>
          </a:xfrm>
          <a:prstGeom prst="rect">
            <a:avLst/>
          </a:prstGeom>
          <a:noFill/>
          <a:ln>
            <a:noFill/>
          </a:ln>
        </p:spPr>
      </p:pic>
      <p:sp>
        <p:nvSpPr>
          <p:cNvPr id="141" name="Google Shape;141;p22"/>
          <p:cNvSpPr txBox="1"/>
          <p:nvPr/>
        </p:nvSpPr>
        <p:spPr>
          <a:xfrm>
            <a:off x="8256275" y="46330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13361240-7B0E-433C-8A43-846DF7EC189A}"/>
              </a:ext>
            </a:extLst>
          </p:cNvPr>
          <p:cNvPicPr>
            <a:picLocks noChangeAspect="1"/>
          </p:cNvPicPr>
          <p:nvPr>
            <a:audioFile r:link="rId1"/>
            <p:extLst>
              <p:ext uri="{DAA4B4D4-6D71-4841-9C94-3DE7FCFB9230}">
                <p14:media xmlns:p14="http://schemas.microsoft.com/office/powerpoint/2010/main" r:embed="rId2">
                  <p14:trim st="438000" end="952280"/>
                </p14:media>
              </p:ext>
            </p:extLst>
          </p:nvPr>
        </p:nvPicPr>
        <p:blipFill>
          <a:blip r:embed="rId7"/>
          <a:stretch>
            <a:fillRect/>
          </a:stretch>
        </p:blipFill>
        <p:spPr>
          <a:xfrm>
            <a:off x="8256275" y="3189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Detection: Sound Sensor</a:t>
            </a:r>
            <a:endParaRPr dirty="0"/>
          </a:p>
        </p:txBody>
      </p:sp>
      <p:sp>
        <p:nvSpPr>
          <p:cNvPr id="147" name="Google Shape;147;p23"/>
          <p:cNvSpPr txBox="1">
            <a:spLocks noGrp="1"/>
          </p:cNvSpPr>
          <p:nvPr>
            <p:ph type="body" idx="1"/>
          </p:nvPr>
        </p:nvSpPr>
        <p:spPr>
          <a:xfrm>
            <a:off x="311700" y="1120575"/>
            <a:ext cx="5346000" cy="36861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Decided to create a circuit that would detect and differentiate a mosquito within the trap from other bugs that entered.</a:t>
            </a:r>
            <a:endParaRPr dirty="0">
              <a:solidFill>
                <a:srgbClr val="FFFFFF"/>
              </a:solidFill>
              <a:latin typeface="Lato" panose="020B0604020202020204" charset="0"/>
              <a:ea typeface="Proxima Nova"/>
              <a:cs typeface="Lato" panose="020B0604020202020204" charset="0"/>
              <a:sym typeface="Proxima Nova"/>
            </a:endParaRPr>
          </a:p>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First prototyped with the KY 038 sound sensor </a:t>
            </a:r>
            <a:endParaRPr dirty="0">
              <a:solidFill>
                <a:srgbClr val="FFFFFF"/>
              </a:solidFill>
              <a:latin typeface="Lato" panose="020B0604020202020204" charset="0"/>
              <a:ea typeface="Proxima Nova"/>
              <a:cs typeface="Lato" panose="020B0604020202020204" charset="0"/>
              <a:sym typeface="Proxima Nova"/>
            </a:endParaRPr>
          </a:p>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Sallen-Key bandpass filter</a:t>
            </a:r>
            <a:endParaRPr dirty="0">
              <a:solidFill>
                <a:srgbClr val="FFFFFF"/>
              </a:solidFill>
              <a:latin typeface="Lato" panose="020B0604020202020204" charset="0"/>
              <a:ea typeface="Proxima Nova"/>
              <a:cs typeface="Lato" panose="020B0604020202020204" charset="0"/>
              <a:sym typeface="Proxima Nova"/>
            </a:endParaRPr>
          </a:p>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Adjusted the potentiometer so that the LEDs of the sensor would lite up when any sound detected. </a:t>
            </a:r>
            <a:endParaRPr dirty="0">
              <a:solidFill>
                <a:srgbClr val="FFFFFF"/>
              </a:solidFill>
              <a:latin typeface="Lato" panose="020B0604020202020204" charset="0"/>
              <a:ea typeface="Proxima Nova"/>
              <a:cs typeface="Lato" panose="020B0604020202020204" charset="0"/>
              <a:sym typeface="Proxima Nova"/>
            </a:endParaRPr>
          </a:p>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LED lit up when snapping near microphone but did not using sound clips or frequency test tones.</a:t>
            </a:r>
            <a:endParaRPr dirty="0">
              <a:solidFill>
                <a:srgbClr val="FFFFFF"/>
              </a:solidFill>
              <a:latin typeface="Lato" panose="020B0604020202020204" charset="0"/>
              <a:ea typeface="Proxima Nova"/>
              <a:cs typeface="Lato" panose="020B0604020202020204" charset="0"/>
              <a:sym typeface="Proxima Nova"/>
            </a:endParaRPr>
          </a:p>
          <a:p>
            <a:pPr marL="457200" lvl="0" indent="-342900" algn="l" rtl="0">
              <a:lnSpc>
                <a:spcPct val="100000"/>
              </a:lnSpc>
              <a:spcBef>
                <a:spcPts val="0"/>
              </a:spcBef>
              <a:spcAft>
                <a:spcPts val="0"/>
              </a:spcAft>
              <a:buClr>
                <a:srgbClr val="FFFFFF"/>
              </a:buClr>
              <a:buSzPts val="1800"/>
              <a:buFont typeface="Proxima Nova"/>
              <a:buChar char="●"/>
            </a:pPr>
            <a:r>
              <a:rPr lang="en" dirty="0">
                <a:solidFill>
                  <a:srgbClr val="FFFFFF"/>
                </a:solidFill>
                <a:latin typeface="Lato" panose="020B0604020202020204" charset="0"/>
                <a:ea typeface="Proxima Nova"/>
                <a:cs typeface="Lato" panose="020B0604020202020204" charset="0"/>
                <a:sym typeface="Proxima Nova"/>
              </a:rPr>
              <a:t>Sensor not fit for our project so conducted more research of a different sensor</a:t>
            </a:r>
            <a:endParaRPr dirty="0">
              <a:solidFill>
                <a:srgbClr val="FFFFFF"/>
              </a:solidFill>
              <a:latin typeface="Lato" panose="020B0604020202020204" charset="0"/>
              <a:ea typeface="Proxima Nova"/>
              <a:cs typeface="Lato" panose="020B0604020202020204" charset="0"/>
              <a:sym typeface="Proxima Nova"/>
            </a:endParaRPr>
          </a:p>
          <a:p>
            <a:pPr marL="457200" lvl="0" indent="0" algn="l" rtl="0">
              <a:lnSpc>
                <a:spcPct val="100000"/>
              </a:lnSpc>
              <a:spcBef>
                <a:spcPts val="0"/>
              </a:spcBef>
              <a:spcAft>
                <a:spcPts val="0"/>
              </a:spcAft>
              <a:buNone/>
            </a:pPr>
            <a:endParaRPr dirty="0">
              <a:solidFill>
                <a:srgbClr val="FFFFFF"/>
              </a:solidFill>
              <a:latin typeface="Proxima Nova"/>
              <a:ea typeface="Proxima Nova"/>
              <a:cs typeface="Proxima Nova"/>
              <a:sym typeface="Proxima Nova"/>
            </a:endParaRPr>
          </a:p>
        </p:txBody>
      </p:sp>
      <p:pic>
        <p:nvPicPr>
          <p:cNvPr id="148" name="Google Shape;148;p23"/>
          <p:cNvPicPr preferRelativeResize="0"/>
          <p:nvPr/>
        </p:nvPicPr>
        <p:blipFill>
          <a:blip r:embed="rId5">
            <a:alphaModFix/>
          </a:blip>
          <a:stretch>
            <a:fillRect/>
          </a:stretch>
        </p:blipFill>
        <p:spPr>
          <a:xfrm>
            <a:off x="6590100" y="179550"/>
            <a:ext cx="1805875" cy="1805875"/>
          </a:xfrm>
          <a:prstGeom prst="rect">
            <a:avLst/>
          </a:prstGeom>
          <a:noFill/>
          <a:ln>
            <a:noFill/>
          </a:ln>
        </p:spPr>
      </p:pic>
      <p:pic>
        <p:nvPicPr>
          <p:cNvPr id="149" name="Google Shape;149;p23"/>
          <p:cNvPicPr preferRelativeResize="0"/>
          <p:nvPr/>
        </p:nvPicPr>
        <p:blipFill>
          <a:blip r:embed="rId6">
            <a:alphaModFix/>
          </a:blip>
          <a:stretch>
            <a:fillRect/>
          </a:stretch>
        </p:blipFill>
        <p:spPr>
          <a:xfrm>
            <a:off x="5783100" y="2190400"/>
            <a:ext cx="3121600" cy="1896550"/>
          </a:xfrm>
          <a:prstGeom prst="rect">
            <a:avLst/>
          </a:prstGeom>
          <a:noFill/>
          <a:ln>
            <a:noFill/>
          </a:ln>
        </p:spPr>
      </p:pic>
      <p:sp>
        <p:nvSpPr>
          <p:cNvPr id="150" name="Google Shape;150;p23"/>
          <p:cNvSpPr txBox="1"/>
          <p:nvPr/>
        </p:nvSpPr>
        <p:spPr>
          <a:xfrm>
            <a:off x="8212500" y="461155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3B792252-2F6E-4FA6-9816-6693C1F8F2CC}"/>
              </a:ext>
            </a:extLst>
          </p:cNvPr>
          <p:cNvPicPr>
            <a:picLocks noChangeAspect="1"/>
          </p:cNvPicPr>
          <p:nvPr>
            <a:audioFile r:link="rId1"/>
            <p:extLst>
              <p:ext uri="{DAA4B4D4-6D71-4841-9C94-3DE7FCFB9230}">
                <p14:media xmlns:p14="http://schemas.microsoft.com/office/powerpoint/2010/main" r:embed="rId2">
                  <p14:trim st="526000" end="844280"/>
                </p14:media>
              </p:ext>
            </p:extLst>
          </p:nvPr>
        </p:nvPicPr>
        <p:blipFill>
          <a:blip r:embed="rId7"/>
          <a:stretch>
            <a:fillRect/>
          </a:stretch>
        </p:blipFill>
        <p:spPr>
          <a:xfrm>
            <a:off x="8417337" y="2698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Microphone Amplifier</a:t>
            </a:r>
            <a:endParaRPr/>
          </a:p>
          <a:p>
            <a:pPr marL="0" lvl="0" indent="0" algn="l" rtl="0">
              <a:spcBef>
                <a:spcPts val="0"/>
              </a:spcBef>
              <a:spcAft>
                <a:spcPts val="0"/>
              </a:spcAft>
              <a:buNone/>
            </a:pPr>
            <a:endParaRPr/>
          </a:p>
        </p:txBody>
      </p:sp>
      <p:sp>
        <p:nvSpPr>
          <p:cNvPr id="156" name="Google Shape;156;p24"/>
          <p:cNvSpPr txBox="1">
            <a:spLocks noGrp="1"/>
          </p:cNvSpPr>
          <p:nvPr>
            <p:ph type="body" idx="1"/>
          </p:nvPr>
        </p:nvSpPr>
        <p:spPr>
          <a:xfrm>
            <a:off x="268825" y="1275150"/>
            <a:ext cx="4654500" cy="353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t>First Stage:</a:t>
            </a:r>
            <a:endParaRPr sz="1600"/>
          </a:p>
          <a:p>
            <a:pPr marL="457200" lvl="0" indent="-330200" algn="l" rtl="0">
              <a:lnSpc>
                <a:spcPct val="100000"/>
              </a:lnSpc>
              <a:spcBef>
                <a:spcPts val="0"/>
              </a:spcBef>
              <a:spcAft>
                <a:spcPts val="0"/>
              </a:spcAft>
              <a:buSzPts val="1600"/>
              <a:buChar char="●"/>
            </a:pPr>
            <a:r>
              <a:rPr lang="en" sz="1600"/>
              <a:t>Purchased MAX9814 Microphone Amplifier</a:t>
            </a:r>
            <a:endParaRPr sz="1600"/>
          </a:p>
          <a:p>
            <a:pPr marL="457200" lvl="0" indent="-330200" algn="l" rtl="0">
              <a:lnSpc>
                <a:spcPct val="100000"/>
              </a:lnSpc>
              <a:spcBef>
                <a:spcPts val="0"/>
              </a:spcBef>
              <a:spcAft>
                <a:spcPts val="0"/>
              </a:spcAft>
              <a:buSzPts val="1600"/>
              <a:buChar char="●"/>
            </a:pPr>
            <a:r>
              <a:rPr lang="en" sz="1600"/>
              <a:t>Created and simulated using Multisim, a correct bandpass filter to obtain a frequency range between ≅ 400 Hz-800Hz</a:t>
            </a:r>
            <a:endParaRPr sz="1600"/>
          </a:p>
        </p:txBody>
      </p:sp>
      <p:pic>
        <p:nvPicPr>
          <p:cNvPr id="157" name="Google Shape;157;p24"/>
          <p:cNvPicPr preferRelativeResize="0"/>
          <p:nvPr/>
        </p:nvPicPr>
        <p:blipFill>
          <a:blip r:embed="rId5">
            <a:alphaModFix/>
          </a:blip>
          <a:stretch>
            <a:fillRect/>
          </a:stretch>
        </p:blipFill>
        <p:spPr>
          <a:xfrm>
            <a:off x="6957400" y="123550"/>
            <a:ext cx="1430200" cy="1430200"/>
          </a:xfrm>
          <a:prstGeom prst="rect">
            <a:avLst/>
          </a:prstGeom>
          <a:noFill/>
          <a:ln>
            <a:noFill/>
          </a:ln>
        </p:spPr>
      </p:pic>
      <p:pic>
        <p:nvPicPr>
          <p:cNvPr id="158" name="Google Shape;158;p24"/>
          <p:cNvPicPr preferRelativeResize="0"/>
          <p:nvPr/>
        </p:nvPicPr>
        <p:blipFill>
          <a:blip r:embed="rId6">
            <a:alphaModFix/>
          </a:blip>
          <a:stretch>
            <a:fillRect/>
          </a:stretch>
        </p:blipFill>
        <p:spPr>
          <a:xfrm>
            <a:off x="4987033" y="1620150"/>
            <a:ext cx="4022067" cy="3085701"/>
          </a:xfrm>
          <a:prstGeom prst="rect">
            <a:avLst/>
          </a:prstGeom>
          <a:noFill/>
          <a:ln>
            <a:noFill/>
          </a:ln>
        </p:spPr>
      </p:pic>
      <p:pic>
        <p:nvPicPr>
          <p:cNvPr id="159" name="Google Shape;159;p24"/>
          <p:cNvPicPr preferRelativeResize="0"/>
          <p:nvPr/>
        </p:nvPicPr>
        <p:blipFill>
          <a:blip r:embed="rId7">
            <a:alphaModFix/>
          </a:blip>
          <a:stretch>
            <a:fillRect/>
          </a:stretch>
        </p:blipFill>
        <p:spPr>
          <a:xfrm>
            <a:off x="1218025" y="2657475"/>
            <a:ext cx="2864625" cy="2296725"/>
          </a:xfrm>
          <a:prstGeom prst="rect">
            <a:avLst/>
          </a:prstGeom>
          <a:noFill/>
          <a:ln>
            <a:noFill/>
          </a:ln>
        </p:spPr>
      </p:pic>
      <p:sp>
        <p:nvSpPr>
          <p:cNvPr id="160" name="Google Shape;160;p24"/>
          <p:cNvSpPr txBox="1"/>
          <p:nvPr/>
        </p:nvSpPr>
        <p:spPr>
          <a:xfrm>
            <a:off x="8125600" y="46437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F52C5B60-5973-41A0-8288-76363D72F7CD}"/>
              </a:ext>
            </a:extLst>
          </p:cNvPr>
          <p:cNvPicPr>
            <a:picLocks noChangeAspect="1"/>
          </p:cNvPicPr>
          <p:nvPr>
            <a:audioFile r:link="rId1"/>
            <p:extLst>
              <p:ext uri="{DAA4B4D4-6D71-4841-9C94-3DE7FCFB9230}">
                <p14:media xmlns:p14="http://schemas.microsoft.com/office/powerpoint/2010/main" r:embed="rId2">
                  <p14:trim st="634000" end="768280"/>
                </p14:media>
              </p:ext>
            </p:extLst>
          </p:nvPr>
        </p:nvPicPr>
        <p:blipFill>
          <a:blip r:embed="rId8"/>
          <a:stretch>
            <a:fillRect/>
          </a:stretch>
        </p:blipFill>
        <p:spPr>
          <a:xfrm>
            <a:off x="8521737" y="3512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Microphone Amplifier </a:t>
            </a:r>
            <a:endParaRPr/>
          </a:p>
        </p:txBody>
      </p:sp>
      <p:sp>
        <p:nvSpPr>
          <p:cNvPr id="166" name="Google Shape;166;p25"/>
          <p:cNvSpPr txBox="1">
            <a:spLocks noGrp="1"/>
          </p:cNvSpPr>
          <p:nvPr>
            <p:ph type="body" idx="1"/>
          </p:nvPr>
        </p:nvSpPr>
        <p:spPr>
          <a:xfrm>
            <a:off x="150025" y="1107025"/>
            <a:ext cx="5100600" cy="3150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t>Second Stage: </a:t>
            </a:r>
            <a:endParaRPr sz="1500"/>
          </a:p>
          <a:p>
            <a:pPr marL="457200" lvl="0" indent="-323850" algn="l" rtl="0">
              <a:spcBef>
                <a:spcPts val="0"/>
              </a:spcBef>
              <a:spcAft>
                <a:spcPts val="0"/>
              </a:spcAft>
              <a:buSzPts val="1500"/>
              <a:buChar char="●"/>
            </a:pPr>
            <a:r>
              <a:rPr lang="en" sz="1500"/>
              <a:t>Construct the circuit</a:t>
            </a:r>
            <a:endParaRPr sz="1500"/>
          </a:p>
          <a:p>
            <a:pPr marL="457200" lvl="0" indent="-323850" algn="l" rtl="0">
              <a:spcBef>
                <a:spcPts val="0"/>
              </a:spcBef>
              <a:spcAft>
                <a:spcPts val="0"/>
              </a:spcAft>
              <a:buSzPts val="1500"/>
              <a:buChar char="●"/>
            </a:pPr>
            <a:r>
              <a:rPr lang="en" sz="1500"/>
              <a:t>Find/write code to test the Microphone Amplifier</a:t>
            </a:r>
            <a:endParaRPr sz="1500"/>
          </a:p>
          <a:p>
            <a:pPr marL="457200" lvl="0" indent="-323850" algn="l" rtl="0">
              <a:spcBef>
                <a:spcPts val="0"/>
              </a:spcBef>
              <a:spcAft>
                <a:spcPts val="0"/>
              </a:spcAft>
              <a:buSzPts val="1500"/>
              <a:buChar char="●"/>
            </a:pPr>
            <a:r>
              <a:rPr lang="en" sz="1500"/>
              <a:t>After constructing the circuit realizing that I need a negative voltage supply for the Op Amp in the band pass filter.</a:t>
            </a:r>
            <a:endParaRPr sz="1500"/>
          </a:p>
        </p:txBody>
      </p:sp>
      <p:pic>
        <p:nvPicPr>
          <p:cNvPr id="167" name="Google Shape;167;p25"/>
          <p:cNvPicPr preferRelativeResize="0"/>
          <p:nvPr/>
        </p:nvPicPr>
        <p:blipFill>
          <a:blip r:embed="rId5">
            <a:alphaModFix/>
          </a:blip>
          <a:stretch>
            <a:fillRect/>
          </a:stretch>
        </p:blipFill>
        <p:spPr>
          <a:xfrm>
            <a:off x="5347025" y="942725"/>
            <a:ext cx="3541643" cy="2492025"/>
          </a:xfrm>
          <a:prstGeom prst="rect">
            <a:avLst/>
          </a:prstGeom>
          <a:noFill/>
          <a:ln>
            <a:noFill/>
          </a:ln>
        </p:spPr>
      </p:pic>
      <p:pic>
        <p:nvPicPr>
          <p:cNvPr id="168" name="Google Shape;168;p25"/>
          <p:cNvPicPr preferRelativeResize="0"/>
          <p:nvPr/>
        </p:nvPicPr>
        <p:blipFill>
          <a:blip r:embed="rId6">
            <a:alphaModFix/>
          </a:blip>
          <a:stretch>
            <a:fillRect/>
          </a:stretch>
        </p:blipFill>
        <p:spPr>
          <a:xfrm>
            <a:off x="5347025" y="3434750"/>
            <a:ext cx="3541650" cy="1469215"/>
          </a:xfrm>
          <a:prstGeom prst="rect">
            <a:avLst/>
          </a:prstGeom>
          <a:noFill/>
          <a:ln>
            <a:noFill/>
          </a:ln>
        </p:spPr>
      </p:pic>
      <p:pic>
        <p:nvPicPr>
          <p:cNvPr id="169" name="Google Shape;169;p25"/>
          <p:cNvPicPr preferRelativeResize="0"/>
          <p:nvPr/>
        </p:nvPicPr>
        <p:blipFill>
          <a:blip r:embed="rId7">
            <a:alphaModFix/>
          </a:blip>
          <a:stretch>
            <a:fillRect/>
          </a:stretch>
        </p:blipFill>
        <p:spPr>
          <a:xfrm rot="5400000">
            <a:off x="1609700" y="1595238"/>
            <a:ext cx="2181225" cy="4543425"/>
          </a:xfrm>
          <a:prstGeom prst="rect">
            <a:avLst/>
          </a:prstGeom>
          <a:noFill/>
          <a:ln>
            <a:noFill/>
          </a:ln>
        </p:spPr>
      </p:pic>
      <p:sp>
        <p:nvSpPr>
          <p:cNvPr id="170" name="Google Shape;170;p25"/>
          <p:cNvSpPr txBox="1"/>
          <p:nvPr/>
        </p:nvSpPr>
        <p:spPr>
          <a:xfrm>
            <a:off x="8169650" y="110975"/>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8D232387-185A-451F-B87F-9CBA165FC0BE}"/>
              </a:ext>
            </a:extLst>
          </p:cNvPr>
          <p:cNvPicPr>
            <a:picLocks noChangeAspect="1"/>
          </p:cNvPicPr>
          <p:nvPr>
            <a:audioFile r:link="rId1"/>
            <p:extLst>
              <p:ext uri="{DAA4B4D4-6D71-4841-9C94-3DE7FCFB9230}">
                <p14:media xmlns:p14="http://schemas.microsoft.com/office/powerpoint/2010/main" r:embed="rId2">
                  <p14:trim st="710000" end="726280"/>
                </p14:media>
              </p:ext>
            </p:extLst>
          </p:nvPr>
        </p:nvPicPr>
        <p:blipFill>
          <a:blip r:embed="rId8"/>
          <a:stretch>
            <a:fillRect/>
          </a:stretch>
        </p:blipFill>
        <p:spPr>
          <a:xfrm>
            <a:off x="7117846" y="2989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Microphone Amplifier</a:t>
            </a:r>
            <a:endParaRPr/>
          </a:p>
        </p:txBody>
      </p:sp>
      <p:sp>
        <p:nvSpPr>
          <p:cNvPr id="176" name="Google Shape;176;p26"/>
          <p:cNvSpPr txBox="1">
            <a:spLocks noGrp="1"/>
          </p:cNvSpPr>
          <p:nvPr>
            <p:ph type="body" idx="1"/>
          </p:nvPr>
        </p:nvSpPr>
        <p:spPr>
          <a:xfrm>
            <a:off x="311700" y="1275150"/>
            <a:ext cx="4553100" cy="329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dirty="0"/>
              <a:t>Third stage:</a:t>
            </a:r>
            <a:endParaRPr sz="1700" dirty="0"/>
          </a:p>
          <a:p>
            <a:pPr marL="457200" lvl="0" indent="-336550" algn="l" rtl="0">
              <a:lnSpc>
                <a:spcPct val="100000"/>
              </a:lnSpc>
              <a:spcBef>
                <a:spcPts val="0"/>
              </a:spcBef>
              <a:spcAft>
                <a:spcPts val="0"/>
              </a:spcAft>
              <a:buSzPts val="1700"/>
              <a:buChar char="●"/>
            </a:pPr>
            <a:r>
              <a:rPr lang="en" sz="1600" dirty="0"/>
              <a:t>Test the Microphone Amplifier by itself</a:t>
            </a:r>
            <a:endParaRPr sz="1600" dirty="0"/>
          </a:p>
          <a:p>
            <a:pPr marL="457200" lvl="0" indent="-336550" algn="l" rtl="0">
              <a:lnSpc>
                <a:spcPct val="100000"/>
              </a:lnSpc>
              <a:spcBef>
                <a:spcPts val="0"/>
              </a:spcBef>
              <a:spcAft>
                <a:spcPts val="0"/>
              </a:spcAft>
              <a:buSzPts val="1700"/>
              <a:buChar char="●"/>
            </a:pPr>
            <a:r>
              <a:rPr lang="en" sz="1600" dirty="0"/>
              <a:t>Researched and found charge pump to create negative power supply for Op Amp</a:t>
            </a:r>
            <a:endParaRPr sz="1600" dirty="0"/>
          </a:p>
          <a:p>
            <a:pPr marL="457200" lvl="0" indent="-336550" algn="l" rtl="0">
              <a:lnSpc>
                <a:spcPct val="100000"/>
              </a:lnSpc>
              <a:spcBef>
                <a:spcPts val="0"/>
              </a:spcBef>
              <a:spcAft>
                <a:spcPts val="0"/>
              </a:spcAft>
              <a:buSzPts val="1700"/>
              <a:buChar char="●"/>
            </a:pPr>
            <a:r>
              <a:rPr lang="en" sz="1600" dirty="0"/>
              <a:t>Purchased MAX 865 Charge Pump</a:t>
            </a:r>
            <a:endParaRPr sz="1600" dirty="0"/>
          </a:p>
        </p:txBody>
      </p:sp>
      <p:pic>
        <p:nvPicPr>
          <p:cNvPr id="177" name="Google Shape;177;p26"/>
          <p:cNvPicPr preferRelativeResize="0"/>
          <p:nvPr/>
        </p:nvPicPr>
        <p:blipFill>
          <a:blip r:embed="rId5">
            <a:alphaModFix/>
          </a:blip>
          <a:stretch>
            <a:fillRect/>
          </a:stretch>
        </p:blipFill>
        <p:spPr>
          <a:xfrm>
            <a:off x="1338825" y="2748500"/>
            <a:ext cx="2049950" cy="2137825"/>
          </a:xfrm>
          <a:prstGeom prst="rect">
            <a:avLst/>
          </a:prstGeom>
          <a:noFill/>
          <a:ln>
            <a:noFill/>
          </a:ln>
        </p:spPr>
      </p:pic>
      <p:pic>
        <p:nvPicPr>
          <p:cNvPr id="178" name="Google Shape;178;p26"/>
          <p:cNvPicPr preferRelativeResize="0"/>
          <p:nvPr/>
        </p:nvPicPr>
        <p:blipFill>
          <a:blip r:embed="rId6">
            <a:alphaModFix/>
          </a:blip>
          <a:stretch>
            <a:fillRect/>
          </a:stretch>
        </p:blipFill>
        <p:spPr>
          <a:xfrm>
            <a:off x="4864800" y="1275150"/>
            <a:ext cx="983909" cy="2858425"/>
          </a:xfrm>
          <a:prstGeom prst="rect">
            <a:avLst/>
          </a:prstGeom>
          <a:noFill/>
          <a:ln>
            <a:noFill/>
          </a:ln>
        </p:spPr>
      </p:pic>
      <p:pic>
        <p:nvPicPr>
          <p:cNvPr id="179" name="Google Shape;179;p26"/>
          <p:cNvPicPr preferRelativeResize="0"/>
          <p:nvPr/>
        </p:nvPicPr>
        <p:blipFill>
          <a:blip r:embed="rId7">
            <a:alphaModFix/>
          </a:blip>
          <a:stretch>
            <a:fillRect/>
          </a:stretch>
        </p:blipFill>
        <p:spPr>
          <a:xfrm>
            <a:off x="6687275" y="1325325"/>
            <a:ext cx="761907" cy="2756650"/>
          </a:xfrm>
          <a:prstGeom prst="rect">
            <a:avLst/>
          </a:prstGeom>
          <a:noFill/>
          <a:ln>
            <a:noFill/>
          </a:ln>
        </p:spPr>
      </p:pic>
      <p:pic>
        <p:nvPicPr>
          <p:cNvPr id="180" name="Google Shape;180;p26"/>
          <p:cNvPicPr preferRelativeResize="0"/>
          <p:nvPr/>
        </p:nvPicPr>
        <p:blipFill>
          <a:blip r:embed="rId8">
            <a:alphaModFix/>
          </a:blip>
          <a:stretch>
            <a:fillRect/>
          </a:stretch>
        </p:blipFill>
        <p:spPr>
          <a:xfrm>
            <a:off x="5914625" y="1275150"/>
            <a:ext cx="721375" cy="2858425"/>
          </a:xfrm>
          <a:prstGeom prst="rect">
            <a:avLst/>
          </a:prstGeom>
          <a:noFill/>
          <a:ln>
            <a:noFill/>
          </a:ln>
        </p:spPr>
      </p:pic>
      <p:pic>
        <p:nvPicPr>
          <p:cNvPr id="181" name="Google Shape;181;p26"/>
          <p:cNvPicPr preferRelativeResize="0"/>
          <p:nvPr/>
        </p:nvPicPr>
        <p:blipFill>
          <a:blip r:embed="rId9">
            <a:alphaModFix/>
          </a:blip>
          <a:stretch>
            <a:fillRect/>
          </a:stretch>
        </p:blipFill>
        <p:spPr>
          <a:xfrm>
            <a:off x="8301200" y="1275150"/>
            <a:ext cx="661607" cy="2858425"/>
          </a:xfrm>
          <a:prstGeom prst="rect">
            <a:avLst/>
          </a:prstGeom>
          <a:noFill/>
          <a:ln>
            <a:noFill/>
          </a:ln>
        </p:spPr>
      </p:pic>
      <p:pic>
        <p:nvPicPr>
          <p:cNvPr id="182" name="Google Shape;182;p26"/>
          <p:cNvPicPr preferRelativeResize="0"/>
          <p:nvPr/>
        </p:nvPicPr>
        <p:blipFill>
          <a:blip r:embed="rId10">
            <a:alphaModFix/>
          </a:blip>
          <a:stretch>
            <a:fillRect/>
          </a:stretch>
        </p:blipFill>
        <p:spPr>
          <a:xfrm>
            <a:off x="7514500" y="1326025"/>
            <a:ext cx="721375" cy="2756650"/>
          </a:xfrm>
          <a:prstGeom prst="rect">
            <a:avLst/>
          </a:prstGeom>
          <a:noFill/>
          <a:ln>
            <a:noFill/>
          </a:ln>
        </p:spPr>
      </p:pic>
      <p:sp>
        <p:nvSpPr>
          <p:cNvPr id="183" name="Google Shape;183;p26"/>
          <p:cNvSpPr txBox="1"/>
          <p:nvPr/>
        </p:nvSpPr>
        <p:spPr>
          <a:xfrm>
            <a:off x="3536150" y="4082675"/>
            <a:ext cx="55293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Voltage Values:    No Sound        300Hz        550Hz         800Hz     1000Hz</a:t>
            </a:r>
            <a:endParaRPr>
              <a:solidFill>
                <a:srgbClr val="FFFFFF"/>
              </a:solidFill>
              <a:latin typeface="Lato"/>
              <a:ea typeface="Lato"/>
              <a:cs typeface="Lato"/>
              <a:sym typeface="Lato"/>
            </a:endParaRPr>
          </a:p>
        </p:txBody>
      </p:sp>
      <p:sp>
        <p:nvSpPr>
          <p:cNvPr id="184" name="Google Shape;184;p26"/>
          <p:cNvSpPr txBox="1"/>
          <p:nvPr/>
        </p:nvSpPr>
        <p:spPr>
          <a:xfrm>
            <a:off x="8137500" y="456855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FD9EBF18-90CB-4ACF-8C95-0632CE0CBD92}"/>
              </a:ext>
            </a:extLst>
          </p:cNvPr>
          <p:cNvPicPr>
            <a:picLocks noChangeAspect="1"/>
          </p:cNvPicPr>
          <p:nvPr>
            <a:audioFile r:link="rId1"/>
            <p:extLst>
              <p:ext uri="{DAA4B4D4-6D71-4841-9C94-3DE7FCFB9230}">
                <p14:media xmlns:p14="http://schemas.microsoft.com/office/powerpoint/2010/main" r:embed="rId2">
                  <p14:trim st="752000" end="643280"/>
                </p14:media>
              </p:ext>
            </p:extLst>
          </p:nvPr>
        </p:nvPicPr>
        <p:blipFill>
          <a:blip r:embed="rId11"/>
          <a:stretch>
            <a:fillRect/>
          </a:stretch>
        </p:blipFill>
        <p:spPr>
          <a:xfrm>
            <a:off x="8301200" y="28688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Microphone Amplifier</a:t>
            </a:r>
            <a:endParaRPr/>
          </a:p>
        </p:txBody>
      </p:sp>
      <p:sp>
        <p:nvSpPr>
          <p:cNvPr id="190" name="Google Shape;190;p27"/>
          <p:cNvSpPr txBox="1">
            <a:spLocks noGrp="1"/>
          </p:cNvSpPr>
          <p:nvPr>
            <p:ph type="body" idx="1"/>
          </p:nvPr>
        </p:nvSpPr>
        <p:spPr>
          <a:xfrm>
            <a:off x="311700" y="1417800"/>
            <a:ext cx="4116600" cy="31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Fourth Stage:</a:t>
            </a:r>
            <a:endParaRPr/>
          </a:p>
          <a:p>
            <a:pPr marL="457200" lvl="0" indent="-342900" algn="l" rtl="0">
              <a:spcBef>
                <a:spcPts val="0"/>
              </a:spcBef>
              <a:spcAft>
                <a:spcPts val="0"/>
              </a:spcAft>
              <a:buSzPts val="1800"/>
              <a:buChar char="●"/>
            </a:pPr>
            <a:r>
              <a:rPr lang="en"/>
              <a:t>MAX865 chip received but too small for breadboard so purchased a surface mount and headers</a:t>
            </a:r>
            <a:endParaRPr/>
          </a:p>
          <a:p>
            <a:pPr marL="457200" lvl="0" indent="-342900" algn="l" rtl="0">
              <a:spcBef>
                <a:spcPts val="0"/>
              </a:spcBef>
              <a:spcAft>
                <a:spcPts val="0"/>
              </a:spcAft>
              <a:buSzPts val="1800"/>
              <a:buChar char="●"/>
            </a:pPr>
            <a:r>
              <a:rPr lang="en"/>
              <a:t>Surface mount wrong size but tried to solder anyway and was unsuccessful</a:t>
            </a:r>
            <a:endParaRPr/>
          </a:p>
          <a:p>
            <a:pPr marL="457200" lvl="0" indent="-342900" algn="l" rtl="0">
              <a:spcBef>
                <a:spcPts val="0"/>
              </a:spcBef>
              <a:spcAft>
                <a:spcPts val="0"/>
              </a:spcAft>
              <a:buSzPts val="1800"/>
              <a:buChar char="●"/>
            </a:pPr>
            <a:r>
              <a:rPr lang="en"/>
              <a:t>Created negative voltage from batteries in series to test filter</a:t>
            </a:r>
            <a:endParaRPr/>
          </a:p>
        </p:txBody>
      </p:sp>
      <p:pic>
        <p:nvPicPr>
          <p:cNvPr id="191" name="Google Shape;191;p27"/>
          <p:cNvPicPr preferRelativeResize="0"/>
          <p:nvPr/>
        </p:nvPicPr>
        <p:blipFill>
          <a:blip r:embed="rId5">
            <a:alphaModFix/>
          </a:blip>
          <a:stretch>
            <a:fillRect/>
          </a:stretch>
        </p:blipFill>
        <p:spPr>
          <a:xfrm>
            <a:off x="4572000" y="1071550"/>
            <a:ext cx="940600" cy="940600"/>
          </a:xfrm>
          <a:prstGeom prst="rect">
            <a:avLst/>
          </a:prstGeom>
          <a:noFill/>
          <a:ln>
            <a:noFill/>
          </a:ln>
        </p:spPr>
      </p:pic>
      <p:pic>
        <p:nvPicPr>
          <p:cNvPr id="192" name="Google Shape;192;p27"/>
          <p:cNvPicPr preferRelativeResize="0"/>
          <p:nvPr/>
        </p:nvPicPr>
        <p:blipFill>
          <a:blip r:embed="rId6">
            <a:alphaModFix/>
          </a:blip>
          <a:stretch>
            <a:fillRect/>
          </a:stretch>
        </p:blipFill>
        <p:spPr>
          <a:xfrm rot="5400000" flipH="1">
            <a:off x="6497825" y="259300"/>
            <a:ext cx="1737125" cy="3076575"/>
          </a:xfrm>
          <a:prstGeom prst="rect">
            <a:avLst/>
          </a:prstGeom>
          <a:noFill/>
          <a:ln>
            <a:noFill/>
          </a:ln>
        </p:spPr>
      </p:pic>
      <p:sp>
        <p:nvSpPr>
          <p:cNvPr id="193" name="Google Shape;193;p27"/>
          <p:cNvSpPr txBox="1"/>
          <p:nvPr/>
        </p:nvSpPr>
        <p:spPr>
          <a:xfrm>
            <a:off x="8201775" y="45687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94" name="Google Shape;194;p27"/>
          <p:cNvPicPr preferRelativeResize="0"/>
          <p:nvPr/>
        </p:nvPicPr>
        <p:blipFill>
          <a:blip r:embed="rId7">
            <a:alphaModFix/>
          </a:blip>
          <a:stretch>
            <a:fillRect/>
          </a:stretch>
        </p:blipFill>
        <p:spPr>
          <a:xfrm>
            <a:off x="4202925" y="2728913"/>
            <a:ext cx="3657600" cy="2219325"/>
          </a:xfrm>
          <a:prstGeom prst="rect">
            <a:avLst/>
          </a:prstGeom>
          <a:noFill/>
          <a:ln>
            <a:noFill/>
          </a:ln>
        </p:spPr>
      </p:pic>
      <p:pic>
        <p:nvPicPr>
          <p:cNvPr id="2" name="audio_only_1">
            <a:hlinkClick r:id="" action="ppaction://media"/>
            <a:extLst>
              <a:ext uri="{FF2B5EF4-FFF2-40B4-BE49-F238E27FC236}">
                <a16:creationId xmlns:a16="http://schemas.microsoft.com/office/drawing/2014/main" id="{BA410259-73E2-46F8-ACA8-829202CC62D3}"/>
              </a:ext>
            </a:extLst>
          </p:cNvPr>
          <p:cNvPicPr>
            <a:picLocks noChangeAspect="1"/>
          </p:cNvPicPr>
          <p:nvPr>
            <a:audioFile r:link="rId1"/>
            <p:extLst>
              <p:ext uri="{DAA4B4D4-6D71-4841-9C94-3DE7FCFB9230}">
                <p14:media xmlns:p14="http://schemas.microsoft.com/office/powerpoint/2010/main" r:embed="rId2">
                  <p14:trim st="835000" end="584280"/>
                </p14:media>
              </p:ext>
            </p:extLst>
          </p:nvPr>
        </p:nvPicPr>
        <p:blipFill>
          <a:blip r:embed="rId8"/>
          <a:stretch>
            <a:fillRect/>
          </a:stretch>
        </p:blipFill>
        <p:spPr>
          <a:xfrm>
            <a:off x="8208919" y="2852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Microphone Amplifier</a:t>
            </a:r>
            <a:endParaRPr/>
          </a:p>
        </p:txBody>
      </p:sp>
      <p:sp>
        <p:nvSpPr>
          <p:cNvPr id="200" name="Google Shape;200;p28"/>
          <p:cNvSpPr txBox="1">
            <a:spLocks noGrp="1"/>
          </p:cNvSpPr>
          <p:nvPr>
            <p:ph type="body" idx="1"/>
          </p:nvPr>
        </p:nvSpPr>
        <p:spPr>
          <a:xfrm>
            <a:off x="311700" y="1170125"/>
            <a:ext cx="3363900" cy="3398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Fifth Stage:</a:t>
            </a:r>
            <a:endParaRPr/>
          </a:p>
          <a:p>
            <a:pPr marL="457200" lvl="0" indent="-342900" algn="l" rtl="0">
              <a:lnSpc>
                <a:spcPct val="100000"/>
              </a:lnSpc>
              <a:spcBef>
                <a:spcPts val="0"/>
              </a:spcBef>
              <a:spcAft>
                <a:spcPts val="0"/>
              </a:spcAft>
              <a:buSzPts val="1800"/>
              <a:buChar char="●"/>
            </a:pPr>
            <a:r>
              <a:rPr lang="en"/>
              <a:t>Test circuit with filter using batteries for negative voltage</a:t>
            </a:r>
            <a:endParaRPr/>
          </a:p>
          <a:p>
            <a:pPr marL="457200" lvl="0" indent="-342900" algn="l" rtl="0">
              <a:lnSpc>
                <a:spcPct val="100000"/>
              </a:lnSpc>
              <a:spcBef>
                <a:spcPts val="0"/>
              </a:spcBef>
              <a:spcAft>
                <a:spcPts val="0"/>
              </a:spcAft>
              <a:buSzPts val="1800"/>
              <a:buChar char="●"/>
            </a:pPr>
            <a:r>
              <a:rPr lang="en"/>
              <a:t>Adjust the code to print message “Mosquito Detected”</a:t>
            </a:r>
            <a:endParaRPr/>
          </a:p>
          <a:p>
            <a:pPr marL="457200" lvl="0" indent="-342900" algn="l" rtl="0">
              <a:lnSpc>
                <a:spcPct val="100000"/>
              </a:lnSpc>
              <a:spcBef>
                <a:spcPts val="0"/>
              </a:spcBef>
              <a:spcAft>
                <a:spcPts val="0"/>
              </a:spcAft>
              <a:buSzPts val="1800"/>
              <a:buChar char="●"/>
            </a:pPr>
            <a:r>
              <a:rPr lang="en"/>
              <a:t>Filter and Microphone Amplifier work!!</a:t>
            </a:r>
            <a:endParaRPr/>
          </a:p>
          <a:p>
            <a:pPr marL="0" lvl="0" indent="0" algn="l" rtl="0">
              <a:spcBef>
                <a:spcPts val="1600"/>
              </a:spcBef>
              <a:spcAft>
                <a:spcPts val="1600"/>
              </a:spcAft>
              <a:buNone/>
            </a:pPr>
            <a:endParaRPr/>
          </a:p>
        </p:txBody>
      </p:sp>
      <p:pic>
        <p:nvPicPr>
          <p:cNvPr id="201" name="Google Shape;201;p28"/>
          <p:cNvPicPr preferRelativeResize="0"/>
          <p:nvPr/>
        </p:nvPicPr>
        <p:blipFill>
          <a:blip r:embed="rId5">
            <a:alphaModFix/>
          </a:blip>
          <a:stretch>
            <a:fillRect/>
          </a:stretch>
        </p:blipFill>
        <p:spPr>
          <a:xfrm>
            <a:off x="150975" y="3776263"/>
            <a:ext cx="3091800" cy="1159425"/>
          </a:xfrm>
          <a:prstGeom prst="rect">
            <a:avLst/>
          </a:prstGeom>
          <a:noFill/>
          <a:ln>
            <a:noFill/>
          </a:ln>
        </p:spPr>
      </p:pic>
      <p:pic>
        <p:nvPicPr>
          <p:cNvPr id="202" name="Google Shape;202;p28"/>
          <p:cNvPicPr preferRelativeResize="0"/>
          <p:nvPr/>
        </p:nvPicPr>
        <p:blipFill>
          <a:blip r:embed="rId6">
            <a:alphaModFix/>
          </a:blip>
          <a:stretch>
            <a:fillRect/>
          </a:stretch>
        </p:blipFill>
        <p:spPr>
          <a:xfrm>
            <a:off x="4127900" y="1170125"/>
            <a:ext cx="561975" cy="2686050"/>
          </a:xfrm>
          <a:prstGeom prst="rect">
            <a:avLst/>
          </a:prstGeom>
          <a:noFill/>
          <a:ln>
            <a:noFill/>
          </a:ln>
        </p:spPr>
      </p:pic>
      <p:pic>
        <p:nvPicPr>
          <p:cNvPr id="203" name="Google Shape;203;p28"/>
          <p:cNvPicPr preferRelativeResize="0"/>
          <p:nvPr/>
        </p:nvPicPr>
        <p:blipFill>
          <a:blip r:embed="rId7">
            <a:alphaModFix/>
          </a:blip>
          <a:stretch>
            <a:fillRect/>
          </a:stretch>
        </p:blipFill>
        <p:spPr>
          <a:xfrm>
            <a:off x="4799500" y="1170125"/>
            <a:ext cx="1119150" cy="2686050"/>
          </a:xfrm>
          <a:prstGeom prst="rect">
            <a:avLst/>
          </a:prstGeom>
          <a:noFill/>
          <a:ln>
            <a:noFill/>
          </a:ln>
        </p:spPr>
      </p:pic>
      <p:pic>
        <p:nvPicPr>
          <p:cNvPr id="204" name="Google Shape;204;p28"/>
          <p:cNvPicPr preferRelativeResize="0"/>
          <p:nvPr/>
        </p:nvPicPr>
        <p:blipFill>
          <a:blip r:embed="rId8">
            <a:alphaModFix/>
          </a:blip>
          <a:stretch>
            <a:fillRect/>
          </a:stretch>
        </p:blipFill>
        <p:spPr>
          <a:xfrm>
            <a:off x="5985350" y="1170125"/>
            <a:ext cx="1119150" cy="2686050"/>
          </a:xfrm>
          <a:prstGeom prst="rect">
            <a:avLst/>
          </a:prstGeom>
          <a:noFill/>
          <a:ln>
            <a:noFill/>
          </a:ln>
        </p:spPr>
      </p:pic>
      <p:pic>
        <p:nvPicPr>
          <p:cNvPr id="205" name="Google Shape;205;p28"/>
          <p:cNvPicPr preferRelativeResize="0"/>
          <p:nvPr/>
        </p:nvPicPr>
        <p:blipFill>
          <a:blip r:embed="rId9">
            <a:alphaModFix/>
          </a:blip>
          <a:stretch>
            <a:fillRect/>
          </a:stretch>
        </p:blipFill>
        <p:spPr>
          <a:xfrm>
            <a:off x="7171200" y="1170125"/>
            <a:ext cx="1119150" cy="2686050"/>
          </a:xfrm>
          <a:prstGeom prst="rect">
            <a:avLst/>
          </a:prstGeom>
          <a:noFill/>
          <a:ln>
            <a:noFill/>
          </a:ln>
        </p:spPr>
      </p:pic>
      <p:pic>
        <p:nvPicPr>
          <p:cNvPr id="206" name="Google Shape;206;p28"/>
          <p:cNvPicPr preferRelativeResize="0"/>
          <p:nvPr/>
        </p:nvPicPr>
        <p:blipFill>
          <a:blip r:embed="rId10">
            <a:alphaModFix/>
          </a:blip>
          <a:stretch>
            <a:fillRect/>
          </a:stretch>
        </p:blipFill>
        <p:spPr>
          <a:xfrm>
            <a:off x="8357050" y="1170125"/>
            <a:ext cx="599714" cy="2686050"/>
          </a:xfrm>
          <a:prstGeom prst="rect">
            <a:avLst/>
          </a:prstGeom>
          <a:noFill/>
          <a:ln>
            <a:noFill/>
          </a:ln>
        </p:spPr>
      </p:pic>
      <p:sp>
        <p:nvSpPr>
          <p:cNvPr id="207" name="Google Shape;207;p28"/>
          <p:cNvSpPr txBox="1"/>
          <p:nvPr/>
        </p:nvSpPr>
        <p:spPr>
          <a:xfrm>
            <a:off x="3957125" y="3776275"/>
            <a:ext cx="51756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Lato"/>
                <a:ea typeface="Lato"/>
                <a:cs typeface="Lato"/>
                <a:sym typeface="Lato"/>
              </a:rPr>
              <a:t> No Sound            400Hz                           550Hz                        800Hz                1000Hz</a:t>
            </a:r>
            <a:endParaRPr sz="1200">
              <a:solidFill>
                <a:srgbClr val="FFFFFF"/>
              </a:solidFill>
              <a:latin typeface="Lato"/>
              <a:ea typeface="Lato"/>
              <a:cs typeface="Lato"/>
              <a:sym typeface="Lato"/>
            </a:endParaRPr>
          </a:p>
        </p:txBody>
      </p:sp>
      <p:sp>
        <p:nvSpPr>
          <p:cNvPr id="208" name="Google Shape;208;p28"/>
          <p:cNvSpPr txBox="1"/>
          <p:nvPr/>
        </p:nvSpPr>
        <p:spPr>
          <a:xfrm>
            <a:off x="3321800" y="3556625"/>
            <a:ext cx="8061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latin typeface="Lato"/>
                <a:ea typeface="Lato"/>
                <a:cs typeface="Lato"/>
                <a:sym typeface="Lato"/>
              </a:rPr>
              <a:t>Voltage Values:</a:t>
            </a:r>
            <a:endParaRPr sz="1300">
              <a:solidFill>
                <a:srgbClr val="FFFFFF"/>
              </a:solidFill>
              <a:latin typeface="Lato"/>
              <a:ea typeface="Lato"/>
              <a:cs typeface="Lato"/>
              <a:sym typeface="Lato"/>
            </a:endParaRPr>
          </a:p>
        </p:txBody>
      </p:sp>
      <p:sp>
        <p:nvSpPr>
          <p:cNvPr id="209" name="Google Shape;209;p28"/>
          <p:cNvSpPr txBox="1"/>
          <p:nvPr/>
        </p:nvSpPr>
        <p:spPr>
          <a:xfrm>
            <a:off x="8201775" y="45687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69997DC7-6B0D-4BB1-8207-A74F7A5D027B}"/>
              </a:ext>
            </a:extLst>
          </p:cNvPr>
          <p:cNvPicPr>
            <a:picLocks noChangeAspect="1"/>
          </p:cNvPicPr>
          <p:nvPr>
            <a:audioFile r:link="rId1"/>
            <p:extLst>
              <p:ext uri="{DAA4B4D4-6D71-4841-9C94-3DE7FCFB9230}">
                <p14:media xmlns:p14="http://schemas.microsoft.com/office/powerpoint/2010/main" r:embed="rId2">
                  <p14:trim st="893000" end="515280"/>
                </p14:media>
              </p:ext>
            </p:extLst>
          </p:nvPr>
        </p:nvPicPr>
        <p:blipFill>
          <a:blip r:embed="rId11"/>
          <a:stretch>
            <a:fillRect/>
          </a:stretch>
        </p:blipFill>
        <p:spPr>
          <a:xfrm>
            <a:off x="8046668" y="2203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Transmission: LoRa transceiver</a:t>
            </a:r>
            <a:endParaRPr/>
          </a:p>
        </p:txBody>
      </p:sp>
      <p:sp>
        <p:nvSpPr>
          <p:cNvPr id="215" name="Google Shape;215;p29"/>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LoRa transceivers with long range modem provide ultra-long range spread spectrum communication and high interference immunity whilst minimizing current consumption. </a:t>
            </a:r>
            <a:endParaRPr/>
          </a:p>
          <a:p>
            <a:pPr marL="457200" lvl="0" indent="-342900" algn="l" rtl="0">
              <a:spcBef>
                <a:spcPts val="0"/>
              </a:spcBef>
              <a:spcAft>
                <a:spcPts val="0"/>
              </a:spcAft>
              <a:buSzPts val="1800"/>
              <a:buChar char="●"/>
            </a:pPr>
            <a:r>
              <a:rPr lang="en"/>
              <a:t>LoRa also provides significant advantages in both blocking and selectivity over conventional modulation techniques, solving the issues between range, interference immunity and energy consumption.</a:t>
            </a:r>
            <a:endParaRPr/>
          </a:p>
          <a:p>
            <a:pPr marL="457200" lvl="0" indent="-342900" algn="l" rtl="0">
              <a:spcBef>
                <a:spcPts val="0"/>
              </a:spcBef>
              <a:spcAft>
                <a:spcPts val="0"/>
              </a:spcAft>
              <a:buSzPts val="1800"/>
              <a:buChar char="●"/>
            </a:pPr>
            <a:r>
              <a:rPr lang="en"/>
              <a:t>The Lora 1276 we chose works well with the Arduino, and the receiver can receive signal from the transmitter immediately.</a:t>
            </a:r>
            <a:endParaRPr/>
          </a:p>
        </p:txBody>
      </p:sp>
      <p:sp>
        <p:nvSpPr>
          <p:cNvPr id="216" name="Google Shape;216;p29"/>
          <p:cNvSpPr txBox="1"/>
          <p:nvPr/>
        </p:nvSpPr>
        <p:spPr>
          <a:xfrm>
            <a:off x="7655750" y="4733600"/>
            <a:ext cx="13089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Chongxiang</a:t>
            </a:r>
            <a:endParaRPr>
              <a:latin typeface="Lato"/>
              <a:ea typeface="Lato"/>
              <a:cs typeface="Lato"/>
              <a:sym typeface="Lato"/>
            </a:endParaRPr>
          </a:p>
        </p:txBody>
      </p:sp>
      <p:pic>
        <p:nvPicPr>
          <p:cNvPr id="2" name="lora">
            <a:hlinkClick r:id="" action="ppaction://media"/>
            <a:extLst>
              <a:ext uri="{FF2B5EF4-FFF2-40B4-BE49-F238E27FC236}">
                <a16:creationId xmlns:a16="http://schemas.microsoft.com/office/drawing/2014/main" id="{4F52DE2B-046F-4D0C-A5AF-236928FD60B4}"/>
              </a:ext>
            </a:extLst>
          </p:cNvPr>
          <p:cNvPicPr>
            <a:picLocks noChangeAspect="1"/>
          </p:cNvPicPr>
          <p:nvPr>
            <a:audioFile r:link="rId1"/>
            <p:extLst>
              <p:ext uri="{DAA4B4D4-6D71-4841-9C94-3DE7FCFB9230}">
                <p14:media xmlns:p14="http://schemas.microsoft.com/office/powerpoint/2010/main" r:embed="rId2">
                  <p14:trim end="39839.8541"/>
                </p14:media>
              </p:ext>
            </p:extLst>
          </p:nvPr>
        </p:nvPicPr>
        <p:blipFill>
          <a:blip r:embed="rId5"/>
          <a:stretch>
            <a:fillRect/>
          </a:stretch>
        </p:blipFill>
        <p:spPr>
          <a:xfrm>
            <a:off x="8149431" y="35129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245550" y="94925"/>
            <a:ext cx="86529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Transmission: Successful LoRa transmission</a:t>
            </a:r>
            <a:endParaRPr dirty="0"/>
          </a:p>
        </p:txBody>
      </p:sp>
      <p:sp>
        <p:nvSpPr>
          <p:cNvPr id="223" name="Google Shape;223;p30"/>
          <p:cNvSpPr txBox="1"/>
          <p:nvPr/>
        </p:nvSpPr>
        <p:spPr>
          <a:xfrm>
            <a:off x="7977219" y="4630025"/>
            <a:ext cx="1166781"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Chongxiang</a:t>
            </a:r>
            <a:endParaRPr dirty="0">
              <a:latin typeface="Lato"/>
              <a:ea typeface="Lato"/>
              <a:cs typeface="Lato"/>
              <a:sym typeface="Lato"/>
            </a:endParaRPr>
          </a:p>
        </p:txBody>
      </p:sp>
      <p:pic>
        <p:nvPicPr>
          <p:cNvPr id="2" name="lora">
            <a:hlinkClick r:id="" action="ppaction://media"/>
            <a:extLst>
              <a:ext uri="{FF2B5EF4-FFF2-40B4-BE49-F238E27FC236}">
                <a16:creationId xmlns:a16="http://schemas.microsoft.com/office/drawing/2014/main" id="{07ADA480-117B-42F3-A256-12218D40D3D4}"/>
              </a:ext>
            </a:extLst>
          </p:cNvPr>
          <p:cNvPicPr>
            <a:picLocks noChangeAspect="1"/>
          </p:cNvPicPr>
          <p:nvPr>
            <a:audioFile r:link="rId1"/>
            <p:extLst>
              <p:ext uri="{DAA4B4D4-6D71-4841-9C94-3DE7FCFB9230}">
                <p14:media xmlns:p14="http://schemas.microsoft.com/office/powerpoint/2010/main" r:embed="rId2">
                  <p14:trim st="53199"/>
                </p14:media>
              </p:ext>
            </p:extLst>
          </p:nvPr>
        </p:nvPicPr>
        <p:blipFill>
          <a:blip r:embed="rId7"/>
          <a:stretch>
            <a:fillRect/>
          </a:stretch>
        </p:blipFill>
        <p:spPr>
          <a:xfrm>
            <a:off x="8321212" y="4057662"/>
            <a:ext cx="487363" cy="487363"/>
          </a:xfrm>
          <a:prstGeom prst="rect">
            <a:avLst/>
          </a:prstGeom>
        </p:spPr>
      </p:pic>
      <p:pic>
        <p:nvPicPr>
          <p:cNvPr id="3" name="Lora">
            <a:hlinkClick r:id="" action="ppaction://media"/>
            <a:extLst>
              <a:ext uri="{FF2B5EF4-FFF2-40B4-BE49-F238E27FC236}">
                <a16:creationId xmlns:a16="http://schemas.microsoft.com/office/drawing/2014/main" id="{980CCFB6-EF68-49FB-96FA-7C485E86580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2025" y="666353"/>
            <a:ext cx="7540394" cy="4241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a:t>
            </a:r>
            <a:endParaRPr/>
          </a:p>
        </p:txBody>
      </p:sp>
      <p:sp>
        <p:nvSpPr>
          <p:cNvPr id="229" name="Google Shape;229;p31"/>
          <p:cNvSpPr txBox="1">
            <a:spLocks noGrp="1"/>
          </p:cNvSpPr>
          <p:nvPr>
            <p:ph type="body" idx="1"/>
          </p:nvPr>
        </p:nvSpPr>
        <p:spPr>
          <a:xfrm>
            <a:off x="311700" y="1200125"/>
            <a:ext cx="8520600" cy="37629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dirty="0"/>
              <a:t>Transmitting distance  &amp; Non Functional Parts</a:t>
            </a:r>
            <a:endParaRPr sz="1700" dirty="0"/>
          </a:p>
          <a:p>
            <a:pPr marL="914400" lvl="1" indent="-317500" algn="l" rtl="0">
              <a:spcBef>
                <a:spcPts val="0"/>
              </a:spcBef>
              <a:spcAft>
                <a:spcPts val="0"/>
              </a:spcAft>
              <a:buSzPts val="1400"/>
              <a:buChar char="○"/>
            </a:pPr>
            <a:r>
              <a:rPr lang="en" dirty="0"/>
              <a:t>Normally, Lora transceiver has a working distance of 10 km, which is much less than the distance between location of the trap  and Flagstaff, AZ. So we planned to use the LoRa transceiver to transmit the data of the mosquito detection to the nearest laboratory in Maricopa County first, then uploaded the data to a google drive through the  WIFI in the laboratory.</a:t>
            </a:r>
            <a:endParaRPr dirty="0"/>
          </a:p>
          <a:p>
            <a:pPr marL="914400" lvl="1" indent="-317500" algn="l" rtl="0">
              <a:spcBef>
                <a:spcPts val="0"/>
              </a:spcBef>
              <a:spcAft>
                <a:spcPts val="0"/>
              </a:spcAft>
              <a:buSzPts val="1400"/>
              <a:buChar char="○"/>
            </a:pPr>
            <a:r>
              <a:rPr lang="en" dirty="0"/>
              <a:t>Some of the parts did not work well and had to be replaced in order to achieve efficient results.</a:t>
            </a:r>
            <a:endParaRPr dirty="0"/>
          </a:p>
          <a:p>
            <a:pPr marL="457200" lvl="0" indent="-342900" algn="l" rtl="0">
              <a:spcBef>
                <a:spcPts val="0"/>
              </a:spcBef>
              <a:spcAft>
                <a:spcPts val="0"/>
              </a:spcAft>
              <a:buSzPts val="1800"/>
              <a:buChar char="●"/>
            </a:pPr>
            <a:r>
              <a:rPr lang="en" sz="1700" dirty="0"/>
              <a:t>Noise interference </a:t>
            </a:r>
            <a:r>
              <a:rPr lang="en" dirty="0"/>
              <a:t>           </a:t>
            </a:r>
            <a:endParaRPr dirty="0"/>
          </a:p>
          <a:p>
            <a:pPr marL="914400" lvl="1" indent="-317500" algn="l" rtl="0">
              <a:spcBef>
                <a:spcPts val="0"/>
              </a:spcBef>
              <a:spcAft>
                <a:spcPts val="0"/>
              </a:spcAft>
              <a:buSzPts val="1400"/>
              <a:buChar char="○"/>
            </a:pPr>
            <a:r>
              <a:rPr lang="en" dirty="0"/>
              <a:t>When detecting mosquitoes by the microphone amplifier, other noises might be detected. We implemented the use of a bandpass filter to filter the specific frequency of the mosquitoes the trap will capture.   </a:t>
            </a:r>
            <a:endParaRPr dirty="0"/>
          </a:p>
          <a:p>
            <a:pPr marL="457200" lvl="0" indent="-336550" algn="l" rtl="0">
              <a:spcBef>
                <a:spcPts val="0"/>
              </a:spcBef>
              <a:spcAft>
                <a:spcPts val="0"/>
              </a:spcAft>
              <a:buSzPts val="1700"/>
              <a:buChar char="●"/>
            </a:pPr>
            <a:r>
              <a:rPr lang="en" sz="1700" dirty="0"/>
              <a:t>World Crisis</a:t>
            </a:r>
            <a:endParaRPr sz="1700" dirty="0"/>
          </a:p>
          <a:p>
            <a:pPr marL="914400" lvl="1" indent="-317500" algn="l" rtl="0">
              <a:spcBef>
                <a:spcPts val="0"/>
              </a:spcBef>
              <a:spcAft>
                <a:spcPts val="0"/>
              </a:spcAft>
              <a:buSzPts val="1400"/>
              <a:buChar char="○"/>
            </a:pPr>
            <a:r>
              <a:rPr lang="en" dirty="0"/>
              <a:t>In our individual homes we have limited equipment to test or subsystems and are unable to integrate all the parts together and test them with the trap due to social distancing and online environment.        </a:t>
            </a:r>
            <a:endParaRPr dirty="0"/>
          </a:p>
          <a:p>
            <a:pPr marL="914400" lvl="0" indent="0" algn="l" rtl="0">
              <a:spcBef>
                <a:spcPts val="1600"/>
              </a:spcBef>
              <a:spcAft>
                <a:spcPts val="1600"/>
              </a:spcAft>
              <a:buNone/>
            </a:pPr>
            <a:r>
              <a:rPr lang="en" dirty="0"/>
              <a:t>                                                                                                                                                                                                                                                                                                                                                                                                                                                                                                                                                                          </a:t>
            </a:r>
            <a:endParaRPr dirty="0"/>
          </a:p>
        </p:txBody>
      </p:sp>
      <p:sp>
        <p:nvSpPr>
          <p:cNvPr id="230" name="Google Shape;230;p31"/>
          <p:cNvSpPr txBox="1"/>
          <p:nvPr/>
        </p:nvSpPr>
        <p:spPr>
          <a:xfrm>
            <a:off x="7127800" y="107250"/>
            <a:ext cx="1914300" cy="4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Chongxiang/Heather/Saud</a:t>
            </a:r>
            <a:endParaRPr>
              <a:latin typeface="Lato"/>
              <a:ea typeface="Lato"/>
              <a:cs typeface="Lato"/>
              <a:sym typeface="Lato"/>
            </a:endParaRPr>
          </a:p>
        </p:txBody>
      </p:sp>
      <p:pic>
        <p:nvPicPr>
          <p:cNvPr id="2" name="Challenges, Saud Aljouhar">
            <a:hlinkClick r:id="" action="ppaction://media"/>
            <a:extLst>
              <a:ext uri="{FF2B5EF4-FFF2-40B4-BE49-F238E27FC236}">
                <a16:creationId xmlns:a16="http://schemas.microsoft.com/office/drawing/2014/main" id="{614FF20B-8A47-4812-866D-86309D1598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2062" y="1903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75" name="Google Shape;75;p1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Char char="●"/>
            </a:pPr>
            <a:r>
              <a:rPr lang="en" sz="2000" dirty="0">
                <a:solidFill>
                  <a:srgbClr val="FFFFFF"/>
                </a:solidFill>
              </a:rPr>
              <a:t>Smart Mosquito Trap - Detection Team</a:t>
            </a:r>
            <a:endParaRPr sz="2000"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Responsible for detecting and notifying the lab of the traps’ activities to prolong the traps’ life cycle without human interference.</a:t>
            </a: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Client: Dr. Crystal Hepp of the Bioinformatics Department at NAU</a:t>
            </a: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Dr. Hepp published an article of her research of the West Nile Virus in Maricopa County.</a:t>
            </a: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From her research, it was identified that the first case of WNV was in 1999 and the virus was established by 2004 in the US.</a:t>
            </a:r>
            <a:endParaRPr dirty="0">
              <a:solidFill>
                <a:srgbClr val="FFFFFF"/>
              </a:solidFill>
            </a:endParaRPr>
          </a:p>
          <a:p>
            <a:pPr marL="0" lvl="0" indent="0" algn="l" rtl="0">
              <a:spcBef>
                <a:spcPts val="1600"/>
              </a:spcBef>
              <a:spcAft>
                <a:spcPts val="1600"/>
              </a:spcAft>
              <a:buNone/>
            </a:pPr>
            <a:endParaRPr dirty="0"/>
          </a:p>
        </p:txBody>
      </p:sp>
      <p:sp>
        <p:nvSpPr>
          <p:cNvPr id="76" name="Google Shape;76;p14"/>
          <p:cNvSpPr txBox="1"/>
          <p:nvPr/>
        </p:nvSpPr>
        <p:spPr>
          <a:xfrm>
            <a:off x="7820725" y="4665550"/>
            <a:ext cx="1280400" cy="2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Abdulrahman</a:t>
            </a:r>
            <a:endParaRPr>
              <a:latin typeface="Lato"/>
              <a:ea typeface="Lato"/>
              <a:cs typeface="Lato"/>
              <a:sym typeface="Lato"/>
            </a:endParaRPr>
          </a:p>
        </p:txBody>
      </p:sp>
      <p:pic>
        <p:nvPicPr>
          <p:cNvPr id="77" name="Google Shape;77;p14"/>
          <p:cNvPicPr preferRelativeResize="0"/>
          <p:nvPr/>
        </p:nvPicPr>
        <p:blipFill>
          <a:blip r:embed="rId5">
            <a:alphaModFix/>
          </a:blip>
          <a:stretch>
            <a:fillRect/>
          </a:stretch>
        </p:blipFill>
        <p:spPr>
          <a:xfrm>
            <a:off x="7374725" y="372725"/>
            <a:ext cx="1352550" cy="1114425"/>
          </a:xfrm>
          <a:prstGeom prst="rect">
            <a:avLst/>
          </a:prstGeom>
          <a:noFill/>
          <a:ln>
            <a:noFill/>
          </a:ln>
        </p:spPr>
      </p:pic>
      <p:pic>
        <p:nvPicPr>
          <p:cNvPr id="2" name="slide 2">
            <a:hlinkClick r:id="" action="ppaction://media"/>
            <a:extLst>
              <a:ext uri="{FF2B5EF4-FFF2-40B4-BE49-F238E27FC236}">
                <a16:creationId xmlns:a16="http://schemas.microsoft.com/office/drawing/2014/main" id="{47D1F33C-1A71-45F7-BFDB-333AFA03C8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84925" y="45154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Product</a:t>
            </a:r>
            <a:endParaRPr/>
          </a:p>
        </p:txBody>
      </p:sp>
      <p:pic>
        <p:nvPicPr>
          <p:cNvPr id="237" name="Google Shape;237;p32"/>
          <p:cNvPicPr preferRelativeResize="0"/>
          <p:nvPr/>
        </p:nvPicPr>
        <p:blipFill>
          <a:blip r:embed="rId5">
            <a:alphaModFix/>
          </a:blip>
          <a:stretch>
            <a:fillRect/>
          </a:stretch>
        </p:blipFill>
        <p:spPr>
          <a:xfrm>
            <a:off x="4825500" y="206925"/>
            <a:ext cx="3738897" cy="2804172"/>
          </a:xfrm>
          <a:prstGeom prst="rect">
            <a:avLst/>
          </a:prstGeom>
          <a:noFill/>
          <a:ln>
            <a:noFill/>
          </a:ln>
        </p:spPr>
      </p:pic>
      <p:pic>
        <p:nvPicPr>
          <p:cNvPr id="238" name="Google Shape;238;p32"/>
          <p:cNvPicPr preferRelativeResize="0"/>
          <p:nvPr/>
        </p:nvPicPr>
        <p:blipFill>
          <a:blip r:embed="rId6">
            <a:alphaModFix/>
          </a:blip>
          <a:stretch>
            <a:fillRect/>
          </a:stretch>
        </p:blipFill>
        <p:spPr>
          <a:xfrm>
            <a:off x="364326" y="1178525"/>
            <a:ext cx="3949975" cy="2356875"/>
          </a:xfrm>
          <a:prstGeom prst="rect">
            <a:avLst/>
          </a:prstGeom>
          <a:noFill/>
          <a:ln>
            <a:noFill/>
          </a:ln>
        </p:spPr>
      </p:pic>
      <p:sp>
        <p:nvSpPr>
          <p:cNvPr id="239" name="Google Shape;239;p32"/>
          <p:cNvSpPr txBox="1"/>
          <p:nvPr/>
        </p:nvSpPr>
        <p:spPr>
          <a:xfrm>
            <a:off x="447063" y="3589013"/>
            <a:ext cx="37845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Detection Circuit with Microphone Amplifier</a:t>
            </a:r>
            <a:endParaRPr>
              <a:solidFill>
                <a:srgbClr val="FFFFFF"/>
              </a:solidFill>
              <a:latin typeface="Lato"/>
              <a:ea typeface="Lato"/>
              <a:cs typeface="Lato"/>
              <a:sym typeface="Lato"/>
            </a:endParaRPr>
          </a:p>
        </p:txBody>
      </p:sp>
      <p:sp>
        <p:nvSpPr>
          <p:cNvPr id="240" name="Google Shape;240;p32"/>
          <p:cNvSpPr txBox="1"/>
          <p:nvPr/>
        </p:nvSpPr>
        <p:spPr>
          <a:xfrm>
            <a:off x="4439250" y="3011100"/>
            <a:ext cx="4511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Transmission Circuit with LoRa transmitter and receiver</a:t>
            </a:r>
            <a:endParaRPr>
              <a:solidFill>
                <a:srgbClr val="FFFFFF"/>
              </a:solidFill>
              <a:latin typeface="Lato"/>
              <a:ea typeface="Lato"/>
              <a:cs typeface="Lato"/>
              <a:sym typeface="Lato"/>
            </a:endParaRPr>
          </a:p>
        </p:txBody>
      </p:sp>
      <p:sp>
        <p:nvSpPr>
          <p:cNvPr id="241" name="Google Shape;241;p32"/>
          <p:cNvSpPr txBox="1"/>
          <p:nvPr/>
        </p:nvSpPr>
        <p:spPr>
          <a:xfrm>
            <a:off x="311700" y="3985625"/>
            <a:ext cx="7890000" cy="645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Detects mosquitoes with a frequency range of 400Hz-800Hz</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Transmits messages from transmitter to receiver located within 10km of each other</a:t>
            </a:r>
            <a:endParaRPr sz="1600">
              <a:solidFill>
                <a:srgbClr val="FFFFFF"/>
              </a:solidFill>
              <a:latin typeface="Lato"/>
              <a:ea typeface="Lato"/>
              <a:cs typeface="Lato"/>
              <a:sym typeface="Lato"/>
            </a:endParaRPr>
          </a:p>
        </p:txBody>
      </p:sp>
      <p:sp>
        <p:nvSpPr>
          <p:cNvPr id="242" name="Google Shape;242;p32"/>
          <p:cNvSpPr txBox="1"/>
          <p:nvPr/>
        </p:nvSpPr>
        <p:spPr>
          <a:xfrm>
            <a:off x="8201775" y="45687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audio_only_1">
            <a:hlinkClick r:id="" action="ppaction://media"/>
            <a:extLst>
              <a:ext uri="{FF2B5EF4-FFF2-40B4-BE49-F238E27FC236}">
                <a16:creationId xmlns:a16="http://schemas.microsoft.com/office/drawing/2014/main" id="{715AC44D-CCCB-4F5D-85B5-08FB9B0E9B25}"/>
              </a:ext>
            </a:extLst>
          </p:cNvPr>
          <p:cNvPicPr>
            <a:picLocks noChangeAspect="1"/>
          </p:cNvPicPr>
          <p:nvPr>
            <a:audioFile r:link="rId1"/>
            <p:extLst>
              <p:ext uri="{DAA4B4D4-6D71-4841-9C94-3DE7FCFB9230}">
                <p14:media xmlns:p14="http://schemas.microsoft.com/office/powerpoint/2010/main" r:embed="rId2">
                  <p14:trim st="1199000" end="225280"/>
                </p14:media>
              </p:ext>
            </p:extLst>
          </p:nvPr>
        </p:nvPicPr>
        <p:blipFill>
          <a:blip r:embed="rId7"/>
          <a:stretch>
            <a:fillRect/>
          </a:stretch>
        </p:blipFill>
        <p:spPr>
          <a:xfrm>
            <a:off x="3348832" y="4206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Work</a:t>
            </a:r>
            <a:endParaRPr/>
          </a:p>
        </p:txBody>
      </p:sp>
      <p:sp>
        <p:nvSpPr>
          <p:cNvPr id="248" name="Google Shape;248;p33"/>
          <p:cNvSpPr txBox="1">
            <a:spLocks noGrp="1"/>
          </p:cNvSpPr>
          <p:nvPr>
            <p:ph type="body" idx="1"/>
          </p:nvPr>
        </p:nvSpPr>
        <p:spPr>
          <a:xfrm>
            <a:off x="311700" y="1157300"/>
            <a:ext cx="8520600" cy="34113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Find and purchase charge pump compatible with detection circuit and retest circuit once integrated.</a:t>
            </a:r>
            <a:endParaRPr/>
          </a:p>
          <a:p>
            <a:pPr marL="457200" lvl="0" indent="-342900" algn="l" rtl="0">
              <a:lnSpc>
                <a:spcPct val="100000"/>
              </a:lnSpc>
              <a:spcBef>
                <a:spcPts val="0"/>
              </a:spcBef>
              <a:spcAft>
                <a:spcPts val="0"/>
              </a:spcAft>
              <a:buSzPts val="1800"/>
              <a:buChar char="●"/>
            </a:pPr>
            <a:r>
              <a:rPr lang="en"/>
              <a:t>Find and purchase LoRa transceiver that has extended range to meet project requirements</a:t>
            </a:r>
            <a:endParaRPr/>
          </a:p>
          <a:p>
            <a:pPr marL="457200" lvl="0" indent="-342900" algn="l" rtl="0">
              <a:lnSpc>
                <a:spcPct val="100000"/>
              </a:lnSpc>
              <a:spcBef>
                <a:spcPts val="0"/>
              </a:spcBef>
              <a:spcAft>
                <a:spcPts val="0"/>
              </a:spcAft>
              <a:buSzPts val="1800"/>
              <a:buChar char="●"/>
            </a:pPr>
            <a:r>
              <a:rPr lang="en"/>
              <a:t>Once transmission circuit with extended range LoRa system have been successfully retested then must be incorporated and retested with detection circuit.</a:t>
            </a:r>
            <a:endParaRPr/>
          </a:p>
          <a:p>
            <a:pPr marL="457200" lvl="0" indent="-342900" algn="l" rtl="0">
              <a:lnSpc>
                <a:spcPct val="100000"/>
              </a:lnSpc>
              <a:spcBef>
                <a:spcPts val="0"/>
              </a:spcBef>
              <a:spcAft>
                <a:spcPts val="0"/>
              </a:spcAft>
              <a:buSzPts val="1800"/>
              <a:buChar char="●"/>
            </a:pPr>
            <a:r>
              <a:rPr lang="en"/>
              <a:t>Integration of combined circuit with power system and trap to test full functionality of detection, transmission and power consumption.</a:t>
            </a:r>
            <a:endParaRPr/>
          </a:p>
          <a:p>
            <a:pPr marL="457200" lvl="0" indent="-342900" algn="l" rtl="0">
              <a:lnSpc>
                <a:spcPct val="100000"/>
              </a:lnSpc>
              <a:spcBef>
                <a:spcPts val="0"/>
              </a:spcBef>
              <a:spcAft>
                <a:spcPts val="0"/>
              </a:spcAft>
              <a:buSzPts val="1800"/>
              <a:buChar char="●"/>
            </a:pPr>
            <a:r>
              <a:rPr lang="en"/>
              <a:t>Then create PCB of combined circuit to increase efficiency and reduce size for use in the field.</a:t>
            </a:r>
            <a:endParaRPr/>
          </a:p>
          <a:p>
            <a:pPr marL="457200" lvl="0" indent="-342900" algn="l" rtl="0">
              <a:lnSpc>
                <a:spcPct val="100000"/>
              </a:lnSpc>
              <a:spcBef>
                <a:spcPts val="0"/>
              </a:spcBef>
              <a:spcAft>
                <a:spcPts val="0"/>
              </a:spcAft>
              <a:buSzPts val="1800"/>
              <a:buChar char="●"/>
            </a:pPr>
            <a:r>
              <a:rPr lang="en"/>
              <a:t>Retest PCB circuit with power system and trap</a:t>
            </a:r>
            <a:endParaRPr/>
          </a:p>
          <a:p>
            <a:pPr marL="457200" lvl="0" indent="0" algn="l" rtl="0">
              <a:lnSpc>
                <a:spcPct val="100000"/>
              </a:lnSpc>
              <a:spcBef>
                <a:spcPts val="0"/>
              </a:spcBef>
              <a:spcAft>
                <a:spcPts val="0"/>
              </a:spcAft>
              <a:buNone/>
            </a:pPr>
            <a:endParaRPr/>
          </a:p>
        </p:txBody>
      </p:sp>
      <p:sp>
        <p:nvSpPr>
          <p:cNvPr id="249" name="Google Shape;249;p33"/>
          <p:cNvSpPr txBox="1"/>
          <p:nvPr/>
        </p:nvSpPr>
        <p:spPr>
          <a:xfrm>
            <a:off x="7812175" y="4609050"/>
            <a:ext cx="10200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Heather</a:t>
            </a:r>
            <a:endParaRPr/>
          </a:p>
        </p:txBody>
      </p:sp>
      <p:pic>
        <p:nvPicPr>
          <p:cNvPr id="2" name="audio_only_1">
            <a:hlinkClick r:id="" action="ppaction://media"/>
            <a:extLst>
              <a:ext uri="{FF2B5EF4-FFF2-40B4-BE49-F238E27FC236}">
                <a16:creationId xmlns:a16="http://schemas.microsoft.com/office/drawing/2014/main" id="{C1A53E9F-8B69-498F-8F85-F1C594DABE9D}"/>
              </a:ext>
            </a:extLst>
          </p:cNvPr>
          <p:cNvPicPr>
            <a:picLocks noChangeAspect="1"/>
          </p:cNvPicPr>
          <p:nvPr>
            <a:audioFile r:link="rId1"/>
            <p:extLst>
              <p:ext uri="{DAA4B4D4-6D71-4841-9C94-3DE7FCFB9230}">
                <p14:media xmlns:p14="http://schemas.microsoft.com/office/powerpoint/2010/main" r:embed="rId2">
                  <p14:trim st="1253000" end="99280"/>
                </p14:media>
              </p:ext>
            </p:extLst>
          </p:nvPr>
        </p:nvPicPr>
        <p:blipFill>
          <a:blip r:embed="rId5"/>
          <a:stretch>
            <a:fillRect/>
          </a:stretch>
        </p:blipFill>
        <p:spPr>
          <a:xfrm>
            <a:off x="7856243" y="4274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255" name="Google Shape;255;p34"/>
          <p:cNvSpPr txBox="1">
            <a:spLocks noGrp="1"/>
          </p:cNvSpPr>
          <p:nvPr>
            <p:ph type="body" idx="1"/>
          </p:nvPr>
        </p:nvSpPr>
        <p:spPr>
          <a:xfrm>
            <a:off x="311700" y="1243025"/>
            <a:ext cx="3996000" cy="33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of project:</a:t>
            </a:r>
            <a:endParaRPr/>
          </a:p>
          <a:p>
            <a:pPr marL="457200" lvl="0" indent="-342900" algn="l" rtl="0">
              <a:spcBef>
                <a:spcPts val="0"/>
              </a:spcBef>
              <a:spcAft>
                <a:spcPts val="0"/>
              </a:spcAft>
              <a:buSzPts val="1800"/>
              <a:buChar char="●"/>
            </a:pPr>
            <a:r>
              <a:rPr lang="en"/>
              <a:t>Create a circuit to be incorporated with an existing trap that can attract, and detect mosquitoes.</a:t>
            </a:r>
            <a:endParaRPr/>
          </a:p>
          <a:p>
            <a:pPr marL="457200" lvl="0" indent="-342900" algn="l" rtl="0">
              <a:spcBef>
                <a:spcPts val="0"/>
              </a:spcBef>
              <a:spcAft>
                <a:spcPts val="0"/>
              </a:spcAft>
              <a:buSzPts val="1800"/>
              <a:buChar char="●"/>
            </a:pPr>
            <a:r>
              <a:rPr lang="en"/>
              <a:t>Transmit the detection signal to Dr. Hepp’s lab located in Flagstaff, AZ.</a:t>
            </a:r>
            <a:endParaRPr/>
          </a:p>
          <a:p>
            <a:pPr marL="457200" lvl="0" indent="-342900" algn="l" rtl="0">
              <a:spcBef>
                <a:spcPts val="0"/>
              </a:spcBef>
              <a:spcAft>
                <a:spcPts val="0"/>
              </a:spcAft>
              <a:buSzPts val="1800"/>
              <a:buChar char="●"/>
            </a:pPr>
            <a:r>
              <a:rPr lang="en"/>
              <a:t>Power consumption of circuit limited to 12V specified by power team.</a:t>
            </a:r>
            <a:endParaRPr/>
          </a:p>
          <a:p>
            <a:pPr marL="0" lvl="0" indent="0" algn="l" rtl="0">
              <a:spcBef>
                <a:spcPts val="1600"/>
              </a:spcBef>
              <a:spcAft>
                <a:spcPts val="1600"/>
              </a:spcAft>
              <a:buNone/>
            </a:pPr>
            <a:endParaRPr/>
          </a:p>
        </p:txBody>
      </p:sp>
      <p:sp>
        <p:nvSpPr>
          <p:cNvPr id="256" name="Google Shape;256;p34"/>
          <p:cNvSpPr txBox="1"/>
          <p:nvPr/>
        </p:nvSpPr>
        <p:spPr>
          <a:xfrm>
            <a:off x="7790250" y="4568825"/>
            <a:ext cx="1299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Saud/Heather</a:t>
            </a:r>
            <a:endParaRPr sz="1000"/>
          </a:p>
        </p:txBody>
      </p:sp>
      <p:sp>
        <p:nvSpPr>
          <p:cNvPr id="257" name="Google Shape;257;p34"/>
          <p:cNvSpPr txBox="1"/>
          <p:nvPr/>
        </p:nvSpPr>
        <p:spPr>
          <a:xfrm>
            <a:off x="4421950" y="1147625"/>
            <a:ext cx="4224600" cy="3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Goals met:</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Detection circuit that detects sound within the range of 400Hz-800Hz which the mosquitoes’ wing beats falls into.</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Transmission of messages using LoRa transceiver and receiver within a 10km range. </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Each circuit consumes less than 12V.</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Still need to integrate all parts together and test with trap</a:t>
            </a:r>
            <a:endParaRPr sz="1800">
              <a:latin typeface="Lato"/>
              <a:ea typeface="Lato"/>
              <a:cs typeface="Lato"/>
              <a:sym typeface="Lato"/>
            </a:endParaRPr>
          </a:p>
        </p:txBody>
      </p:sp>
      <p:pic>
        <p:nvPicPr>
          <p:cNvPr id="2" name="Conclusion, Saud Aljouhar">
            <a:hlinkClick r:id="" action="ppaction://media"/>
            <a:extLst>
              <a:ext uri="{FF2B5EF4-FFF2-40B4-BE49-F238E27FC236}">
                <a16:creationId xmlns:a16="http://schemas.microsoft.com/office/drawing/2014/main" id="{18BEEBC3-818E-42D4-9185-D24CD8FD2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4937" y="2142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Motivation</a:t>
            </a:r>
            <a:endParaRPr/>
          </a:p>
        </p:txBody>
      </p:sp>
      <p:sp>
        <p:nvSpPr>
          <p:cNvPr id="83" name="Google Shape;83;p15"/>
          <p:cNvSpPr txBox="1">
            <a:spLocks noGrp="1"/>
          </p:cNvSpPr>
          <p:nvPr>
            <p:ph type="body" idx="1"/>
          </p:nvPr>
        </p:nvSpPr>
        <p:spPr>
          <a:xfrm>
            <a:off x="140250" y="1371600"/>
            <a:ext cx="5871300" cy="3207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The WNV, carried by mosquitoes, is a major concern in remote areas across the world and now in Arizona.</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Dr. Hepp and her research team want to catch and analyze mosquitoes, to survey the location of the virus in Maricopa County.</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This project is made to help the lab to do high scale surveillance in remote areas all over the world.</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The results will increase efficiency in finding vital hotspots of the virus to implement protective measures against it.</a:t>
            </a:r>
            <a:endParaRPr>
              <a:solidFill>
                <a:srgbClr val="FFFFFF"/>
              </a:solidFill>
            </a:endParaRPr>
          </a:p>
          <a:p>
            <a:pPr marL="457200" lvl="0" indent="0" algn="l" rtl="0">
              <a:spcBef>
                <a:spcPts val="1600"/>
              </a:spcBef>
              <a:spcAft>
                <a:spcPts val="1600"/>
              </a:spcAft>
              <a:buNone/>
            </a:pPr>
            <a:endParaRPr>
              <a:solidFill>
                <a:srgbClr val="FFFFFF"/>
              </a:solidFill>
            </a:endParaRPr>
          </a:p>
        </p:txBody>
      </p:sp>
      <p:sp>
        <p:nvSpPr>
          <p:cNvPr id="84" name="Google Shape;84;p15"/>
          <p:cNvSpPr txBox="1"/>
          <p:nvPr/>
        </p:nvSpPr>
        <p:spPr>
          <a:xfrm>
            <a:off x="7893300" y="4666400"/>
            <a:ext cx="1250700" cy="1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Abdulrahman</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85" name="Google Shape;85;p15"/>
          <p:cNvPicPr preferRelativeResize="0"/>
          <p:nvPr/>
        </p:nvPicPr>
        <p:blipFill>
          <a:blip r:embed="rId5">
            <a:alphaModFix/>
          </a:blip>
          <a:stretch>
            <a:fillRect/>
          </a:stretch>
        </p:blipFill>
        <p:spPr>
          <a:xfrm>
            <a:off x="6158975" y="1554137"/>
            <a:ext cx="2716200" cy="2035225"/>
          </a:xfrm>
          <a:prstGeom prst="rect">
            <a:avLst/>
          </a:prstGeom>
          <a:noFill/>
          <a:ln>
            <a:noFill/>
          </a:ln>
        </p:spPr>
      </p:pic>
      <p:pic>
        <p:nvPicPr>
          <p:cNvPr id="2" name="slide 3">
            <a:hlinkClick r:id="" action="ppaction://media"/>
            <a:extLst>
              <a:ext uri="{FF2B5EF4-FFF2-40B4-BE49-F238E27FC236}">
                <a16:creationId xmlns:a16="http://schemas.microsoft.com/office/drawing/2014/main" id="{CFCF66AE-0330-4C52-B2AD-1EA0AE9A13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968" y="3727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Approach</a:t>
            </a:r>
            <a:endParaRPr/>
          </a:p>
        </p:txBody>
      </p:sp>
      <p:sp>
        <p:nvSpPr>
          <p:cNvPr id="91" name="Google Shape;91;p16"/>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Main: Attract, trap and sense Mosquitoes and transmit that data from remote locations to Dr. Hepp’s lab.</a:t>
            </a:r>
            <a:endParaRPr sz="2400"/>
          </a:p>
          <a:p>
            <a:pPr marL="457200" lvl="0" indent="-381000" algn="l" rtl="0">
              <a:spcBef>
                <a:spcPts val="1600"/>
              </a:spcBef>
              <a:spcAft>
                <a:spcPts val="0"/>
              </a:spcAft>
              <a:buSzPts val="2400"/>
              <a:buChar char="●"/>
            </a:pPr>
            <a:r>
              <a:rPr lang="en" sz="2400"/>
              <a:t>The trap will notify the research lab when a Mosquito has been trapped and detected.</a:t>
            </a:r>
            <a:endParaRPr sz="2400"/>
          </a:p>
          <a:p>
            <a:pPr marL="457200" lvl="0" indent="-381000" algn="l" rtl="0">
              <a:spcBef>
                <a:spcPts val="0"/>
              </a:spcBef>
              <a:spcAft>
                <a:spcPts val="0"/>
              </a:spcAft>
              <a:buSzPts val="2400"/>
              <a:buChar char="●"/>
            </a:pPr>
            <a:r>
              <a:rPr lang="en" sz="2400"/>
              <a:t>Find and purchase inexpensive  and scalable parts to assemble the circuit used to detect the mosquitoes and transmit the detection signal. </a:t>
            </a:r>
            <a:endParaRPr sz="2400"/>
          </a:p>
          <a:p>
            <a:pPr marL="457200" lvl="0" indent="0" algn="l" rtl="0">
              <a:spcBef>
                <a:spcPts val="1600"/>
              </a:spcBef>
              <a:spcAft>
                <a:spcPts val="0"/>
              </a:spcAft>
              <a:buNone/>
            </a:pPr>
            <a:endParaRPr sz="2400"/>
          </a:p>
          <a:p>
            <a:pPr marL="0" lvl="0" indent="0" algn="l" rtl="0">
              <a:spcBef>
                <a:spcPts val="1600"/>
              </a:spcBef>
              <a:spcAft>
                <a:spcPts val="1600"/>
              </a:spcAft>
              <a:buNone/>
            </a:pPr>
            <a:endParaRPr/>
          </a:p>
        </p:txBody>
      </p:sp>
      <p:sp>
        <p:nvSpPr>
          <p:cNvPr id="92" name="Google Shape;92;p16"/>
          <p:cNvSpPr txBox="1"/>
          <p:nvPr/>
        </p:nvSpPr>
        <p:spPr>
          <a:xfrm>
            <a:off x="7889100" y="4655625"/>
            <a:ext cx="12549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Abdulrahman</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slide 4">
            <a:hlinkClick r:id="" action="ppaction://media"/>
            <a:extLst>
              <a:ext uri="{FF2B5EF4-FFF2-40B4-BE49-F238E27FC236}">
                <a16:creationId xmlns:a16="http://schemas.microsoft.com/office/drawing/2014/main" id="{AE92E363-6F3E-4412-AF6C-4F3D2018C6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2868" y="3311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 Project Approach</a:t>
            </a:r>
            <a:endParaRPr/>
          </a:p>
        </p:txBody>
      </p:sp>
      <p:sp>
        <p:nvSpPr>
          <p:cNvPr id="98" name="Google Shape;98;p17"/>
          <p:cNvSpPr txBox="1">
            <a:spLocks noGrp="1"/>
          </p:cNvSpPr>
          <p:nvPr>
            <p:ph type="body" idx="1"/>
          </p:nvPr>
        </p:nvSpPr>
        <p:spPr>
          <a:xfrm>
            <a:off x="311700" y="1182050"/>
            <a:ext cx="6310500" cy="3150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The circuit must be able to run off of a 12V Battery connected to a Solar Panel provided by the power team.</a:t>
            </a:r>
            <a:endParaRPr sz="2100"/>
          </a:p>
          <a:p>
            <a:pPr marL="457200" lvl="0" indent="-361950" algn="l" rtl="0">
              <a:spcBef>
                <a:spcPts val="0"/>
              </a:spcBef>
              <a:spcAft>
                <a:spcPts val="0"/>
              </a:spcAft>
              <a:buSzPts val="2100"/>
              <a:buChar char="●"/>
            </a:pPr>
            <a:r>
              <a:rPr lang="en" sz="2100"/>
              <a:t>The detection signal must be transmitted to either the associated lab close to the location of the trap or to Dr. Hepp’s lab located on the NAU campus in Flagstaff, AZ.</a:t>
            </a:r>
            <a:endParaRPr sz="2100"/>
          </a:p>
          <a:p>
            <a:pPr marL="457200" lvl="0" indent="-361950" algn="l" rtl="0">
              <a:spcBef>
                <a:spcPts val="0"/>
              </a:spcBef>
              <a:spcAft>
                <a:spcPts val="0"/>
              </a:spcAft>
              <a:buSzPts val="2100"/>
              <a:buChar char="●"/>
            </a:pPr>
            <a:r>
              <a:rPr lang="en" sz="2100"/>
              <a:t>The trap must be sustainable for up to 7 days without human interaction; ideally longer than 7 days.</a:t>
            </a:r>
            <a:endParaRPr sz="1500"/>
          </a:p>
        </p:txBody>
      </p:sp>
      <p:sp>
        <p:nvSpPr>
          <p:cNvPr id="99" name="Google Shape;99;p17"/>
          <p:cNvSpPr txBox="1"/>
          <p:nvPr/>
        </p:nvSpPr>
        <p:spPr>
          <a:xfrm>
            <a:off x="8148200" y="4822025"/>
            <a:ext cx="995700" cy="1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00" name="Google Shape;100;p17"/>
          <p:cNvSpPr txBox="1"/>
          <p:nvPr/>
        </p:nvSpPr>
        <p:spPr>
          <a:xfrm>
            <a:off x="8148200" y="4568700"/>
            <a:ext cx="883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Heather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01" name="Google Shape;101;p17"/>
          <p:cNvPicPr preferRelativeResize="0"/>
          <p:nvPr/>
        </p:nvPicPr>
        <p:blipFill>
          <a:blip r:embed="rId5">
            <a:alphaModFix/>
          </a:blip>
          <a:stretch>
            <a:fillRect/>
          </a:stretch>
        </p:blipFill>
        <p:spPr>
          <a:xfrm>
            <a:off x="6774600" y="1017725"/>
            <a:ext cx="2117825" cy="3246175"/>
          </a:xfrm>
          <a:prstGeom prst="rect">
            <a:avLst/>
          </a:prstGeom>
          <a:noFill/>
          <a:ln>
            <a:noFill/>
          </a:ln>
        </p:spPr>
      </p:pic>
      <p:pic>
        <p:nvPicPr>
          <p:cNvPr id="2" name="audio_only_1">
            <a:hlinkClick r:id="" action="ppaction://media"/>
            <a:extLst>
              <a:ext uri="{FF2B5EF4-FFF2-40B4-BE49-F238E27FC236}">
                <a16:creationId xmlns:a16="http://schemas.microsoft.com/office/drawing/2014/main" id="{12BB5954-EE6E-4DCB-88DF-8B20C91D0560}"/>
              </a:ext>
            </a:extLst>
          </p:cNvPr>
          <p:cNvPicPr>
            <a:picLocks noChangeAspect="1"/>
          </p:cNvPicPr>
          <p:nvPr>
            <a:audioFile r:link="rId1"/>
            <p:extLst>
              <p:ext uri="{DAA4B4D4-6D71-4841-9C94-3DE7FCFB9230}">
                <p14:media xmlns:p14="http://schemas.microsoft.com/office/powerpoint/2010/main" r:embed="rId2">
                  <p14:trim st="149000" end="1265280"/>
                </p14:media>
              </p:ext>
            </p:extLst>
          </p:nvPr>
        </p:nvPicPr>
        <p:blipFill>
          <a:blip r:embed="rId6"/>
          <a:stretch>
            <a:fillRect/>
          </a:stretch>
        </p:blipFill>
        <p:spPr>
          <a:xfrm>
            <a:off x="8344937" y="2255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Prototypes</a:t>
            </a:r>
            <a:endParaRPr/>
          </a:p>
        </p:txBody>
      </p:sp>
      <p:sp>
        <p:nvSpPr>
          <p:cNvPr id="107" name="Google Shape;107;p18"/>
          <p:cNvSpPr txBox="1">
            <a:spLocks noGrp="1"/>
          </p:cNvSpPr>
          <p:nvPr>
            <p:ph type="body" idx="1"/>
          </p:nvPr>
        </p:nvSpPr>
        <p:spPr>
          <a:xfrm>
            <a:off x="311700" y="1211325"/>
            <a:ext cx="8520600" cy="3562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dirty="0"/>
              <a:t>Ultrasonic Sensor HC-SR04: Inaccurate measurements and unstable readings.</a:t>
            </a:r>
            <a:endParaRPr sz="2200" dirty="0"/>
          </a:p>
          <a:p>
            <a:pPr marL="457200" lvl="0" indent="-368300" algn="l" rtl="0">
              <a:spcBef>
                <a:spcPts val="0"/>
              </a:spcBef>
              <a:spcAft>
                <a:spcPts val="0"/>
              </a:spcAft>
              <a:buSzPts val="2200"/>
              <a:buChar char="●"/>
            </a:pPr>
            <a:r>
              <a:rPr lang="en" sz="2200" dirty="0"/>
              <a:t>PIR HC-SR501: Mosquitoes are cold blooded insects and their infrared rays are similar to other insects, so the sensor won’t work.</a:t>
            </a:r>
            <a:endParaRPr sz="2200" dirty="0"/>
          </a:p>
          <a:p>
            <a:pPr marL="457200" lvl="0" indent="-368300" algn="l" rtl="0">
              <a:spcBef>
                <a:spcPts val="0"/>
              </a:spcBef>
              <a:spcAft>
                <a:spcPts val="0"/>
              </a:spcAft>
              <a:buSzPts val="2200"/>
              <a:buChar char="●"/>
            </a:pPr>
            <a:r>
              <a:rPr lang="en" sz="2200" dirty="0"/>
              <a:t>RF (433 Mhz) transmitter: Due to range limits, it won’t be functional for our trap.</a:t>
            </a:r>
            <a:endParaRPr sz="2200" dirty="0"/>
          </a:p>
          <a:p>
            <a:pPr marL="457200" lvl="0" indent="0" algn="l" rtl="0">
              <a:spcBef>
                <a:spcPts val="900"/>
              </a:spcBef>
              <a:spcAft>
                <a:spcPts val="1600"/>
              </a:spcAft>
              <a:buNone/>
            </a:pPr>
            <a:endParaRPr sz="2400" dirty="0"/>
          </a:p>
        </p:txBody>
      </p:sp>
      <p:sp>
        <p:nvSpPr>
          <p:cNvPr id="108" name="Google Shape;108;p18"/>
          <p:cNvSpPr txBox="1"/>
          <p:nvPr/>
        </p:nvSpPr>
        <p:spPr>
          <a:xfrm>
            <a:off x="7903800" y="4655600"/>
            <a:ext cx="1240200" cy="1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Abdulrahman</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slide 5">
            <a:hlinkClick r:id="" action="ppaction://media"/>
            <a:extLst>
              <a:ext uri="{FF2B5EF4-FFF2-40B4-BE49-F238E27FC236}">
                <a16:creationId xmlns:a16="http://schemas.microsoft.com/office/drawing/2014/main" id="{DC7D70FC-FE3D-42D9-A9D3-F9E7EE6EF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218" y="295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 Prototypes</a:t>
            </a:r>
            <a:endParaRPr/>
          </a:p>
        </p:txBody>
      </p:sp>
      <p:sp>
        <p:nvSpPr>
          <p:cNvPr id="114" name="Google Shape;114;p19"/>
          <p:cNvSpPr txBox="1">
            <a:spLocks noGrp="1"/>
          </p:cNvSpPr>
          <p:nvPr>
            <p:ph type="body" idx="1"/>
          </p:nvPr>
        </p:nvSpPr>
        <p:spPr>
          <a:xfrm>
            <a:off x="311700" y="1417800"/>
            <a:ext cx="5290800" cy="3150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rPr>
              <a:t>●3G cellular Shield for Arduino (American Version).</a:t>
            </a:r>
            <a:endParaRPr>
              <a:solidFill>
                <a:srgbClr val="FFFFFF"/>
              </a:solidFill>
            </a:endParaRPr>
          </a:p>
          <a:p>
            <a:pPr marL="0" lvl="0" indent="0" algn="l" rtl="0">
              <a:lnSpc>
                <a:spcPct val="115000"/>
              </a:lnSpc>
              <a:spcBef>
                <a:spcPts val="0"/>
              </a:spcBef>
              <a:spcAft>
                <a:spcPts val="0"/>
              </a:spcAft>
              <a:buNone/>
            </a:pPr>
            <a:endParaRPr>
              <a:solidFill>
                <a:srgbClr val="FFFFFF"/>
              </a:solidFill>
            </a:endParaRPr>
          </a:p>
          <a:p>
            <a:pPr marL="0" lvl="0" indent="0" algn="l" rtl="0">
              <a:lnSpc>
                <a:spcPct val="115000"/>
              </a:lnSpc>
              <a:spcBef>
                <a:spcPts val="0"/>
              </a:spcBef>
              <a:spcAft>
                <a:spcPts val="0"/>
              </a:spcAft>
              <a:buNone/>
            </a:pPr>
            <a:r>
              <a:rPr lang="en">
                <a:solidFill>
                  <a:srgbClr val="FFFFFF"/>
                </a:solidFill>
              </a:rPr>
              <a:t>●It can use 3G/GSM cell phone network to send or receive data from remote locations.</a:t>
            </a:r>
            <a:endParaRPr>
              <a:solidFill>
                <a:srgbClr val="FFFFFF"/>
              </a:solidFill>
            </a:endParaRPr>
          </a:p>
          <a:p>
            <a:pPr marL="0" lvl="0" indent="0" algn="l" rtl="0">
              <a:lnSpc>
                <a:spcPct val="115000"/>
              </a:lnSpc>
              <a:spcBef>
                <a:spcPts val="0"/>
              </a:spcBef>
              <a:spcAft>
                <a:spcPts val="0"/>
              </a:spcAft>
              <a:buNone/>
            </a:pPr>
            <a:endParaRPr>
              <a:solidFill>
                <a:srgbClr val="FFFFFF"/>
              </a:solidFill>
            </a:endParaRPr>
          </a:p>
          <a:p>
            <a:pPr marL="0" lvl="0" indent="0" algn="l" rtl="0">
              <a:lnSpc>
                <a:spcPct val="115000"/>
              </a:lnSpc>
              <a:spcBef>
                <a:spcPts val="0"/>
              </a:spcBef>
              <a:spcAft>
                <a:spcPts val="0"/>
              </a:spcAft>
              <a:buNone/>
            </a:pPr>
            <a:r>
              <a:rPr lang="en">
                <a:solidFill>
                  <a:srgbClr val="FFFFFF"/>
                </a:solidFill>
              </a:rPr>
              <a:t>●The module can send our data via text messages to the client using a compatible and unlocked SIM card.</a:t>
            </a:r>
            <a:endParaRPr>
              <a:solidFill>
                <a:srgbClr val="FFFFFF"/>
              </a:solidFill>
            </a:endParaRPr>
          </a:p>
          <a:p>
            <a:pPr marL="0" lvl="0" indent="0" algn="l" rtl="0">
              <a:spcBef>
                <a:spcPts val="0"/>
              </a:spcBef>
              <a:spcAft>
                <a:spcPts val="1600"/>
              </a:spcAft>
              <a:buNone/>
            </a:pPr>
            <a:endParaRPr/>
          </a:p>
        </p:txBody>
      </p:sp>
      <p:pic>
        <p:nvPicPr>
          <p:cNvPr id="115" name="Google Shape;115;p19"/>
          <p:cNvPicPr preferRelativeResize="0"/>
          <p:nvPr/>
        </p:nvPicPr>
        <p:blipFill>
          <a:blip r:embed="rId5">
            <a:alphaModFix/>
          </a:blip>
          <a:stretch>
            <a:fillRect/>
          </a:stretch>
        </p:blipFill>
        <p:spPr>
          <a:xfrm>
            <a:off x="5754900" y="1170125"/>
            <a:ext cx="3067050" cy="3067050"/>
          </a:xfrm>
          <a:prstGeom prst="rect">
            <a:avLst/>
          </a:prstGeom>
          <a:noFill/>
          <a:ln>
            <a:noFill/>
          </a:ln>
        </p:spPr>
      </p:pic>
      <p:sp>
        <p:nvSpPr>
          <p:cNvPr id="116" name="Google Shape;116;p19"/>
          <p:cNvSpPr txBox="1"/>
          <p:nvPr/>
        </p:nvSpPr>
        <p:spPr>
          <a:xfrm>
            <a:off x="7726350" y="4751250"/>
            <a:ext cx="16842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Abdulrahman</a:t>
            </a:r>
            <a:endParaRPr>
              <a:latin typeface="Lato"/>
              <a:ea typeface="Lato"/>
              <a:cs typeface="Lato"/>
              <a:sym typeface="Lato"/>
            </a:endParaRPr>
          </a:p>
        </p:txBody>
      </p:sp>
      <p:pic>
        <p:nvPicPr>
          <p:cNvPr id="2" name="slide 6">
            <a:hlinkClick r:id="" action="ppaction://media"/>
            <a:extLst>
              <a:ext uri="{FF2B5EF4-FFF2-40B4-BE49-F238E27FC236}">
                <a16:creationId xmlns:a16="http://schemas.microsoft.com/office/drawing/2014/main" id="{91E6583D-EB99-40F4-878C-8C814DF97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4768" y="2703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Subsystems</a:t>
            </a:r>
            <a:endParaRPr/>
          </a:p>
        </p:txBody>
      </p:sp>
      <p:sp>
        <p:nvSpPr>
          <p:cNvPr id="122" name="Google Shape;122;p20"/>
          <p:cNvSpPr txBox="1">
            <a:spLocks noGrp="1"/>
          </p:cNvSpPr>
          <p:nvPr>
            <p:ph type="body" idx="1"/>
          </p:nvPr>
        </p:nvSpPr>
        <p:spPr>
          <a:xfrm>
            <a:off x="311700" y="1221575"/>
            <a:ext cx="3235200" cy="36111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sz="2300"/>
              <a:t>Detection of the mosquitoes</a:t>
            </a:r>
            <a:endParaRPr sz="2300"/>
          </a:p>
          <a:p>
            <a:pPr marL="457200" lvl="0" indent="-374650" algn="l" rtl="0">
              <a:spcBef>
                <a:spcPts val="0"/>
              </a:spcBef>
              <a:spcAft>
                <a:spcPts val="0"/>
              </a:spcAft>
              <a:buSzPts val="2300"/>
              <a:buChar char="●"/>
            </a:pPr>
            <a:r>
              <a:rPr lang="en" sz="2300"/>
              <a:t>Transmission of the detection signal</a:t>
            </a:r>
            <a:endParaRPr sz="2300"/>
          </a:p>
          <a:p>
            <a:pPr marL="457200" lvl="0" indent="-374650" algn="l" rtl="0">
              <a:spcBef>
                <a:spcPts val="0"/>
              </a:spcBef>
              <a:spcAft>
                <a:spcPts val="0"/>
              </a:spcAft>
              <a:buSzPts val="2300"/>
              <a:buChar char="●"/>
            </a:pPr>
            <a:r>
              <a:rPr lang="en" sz="2300"/>
              <a:t>Power consumption from the LoRa transmitter and the detection circuit</a:t>
            </a:r>
            <a:endParaRPr sz="2300"/>
          </a:p>
        </p:txBody>
      </p:sp>
      <p:sp>
        <p:nvSpPr>
          <p:cNvPr id="123" name="Google Shape;123;p20"/>
          <p:cNvSpPr txBox="1"/>
          <p:nvPr/>
        </p:nvSpPr>
        <p:spPr>
          <a:xfrm>
            <a:off x="7830950" y="4597000"/>
            <a:ext cx="1047300" cy="4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Lato"/>
                <a:ea typeface="Lato"/>
                <a:cs typeface="Lato"/>
                <a:sym typeface="Lato"/>
              </a:rPr>
              <a:t>Heather</a:t>
            </a:r>
            <a:endParaRPr sz="1600">
              <a:latin typeface="Lato"/>
              <a:ea typeface="Lato"/>
              <a:cs typeface="Lato"/>
              <a:sym typeface="Lato"/>
            </a:endParaRPr>
          </a:p>
        </p:txBody>
      </p:sp>
      <p:pic>
        <p:nvPicPr>
          <p:cNvPr id="124" name="Google Shape;124;p20"/>
          <p:cNvPicPr preferRelativeResize="0"/>
          <p:nvPr/>
        </p:nvPicPr>
        <p:blipFill>
          <a:blip r:embed="rId5">
            <a:alphaModFix/>
          </a:blip>
          <a:stretch>
            <a:fillRect/>
          </a:stretch>
        </p:blipFill>
        <p:spPr>
          <a:xfrm>
            <a:off x="3474725" y="280900"/>
            <a:ext cx="5549025" cy="4316100"/>
          </a:xfrm>
          <a:prstGeom prst="rect">
            <a:avLst/>
          </a:prstGeom>
          <a:noFill/>
          <a:ln>
            <a:noFill/>
          </a:ln>
        </p:spPr>
      </p:pic>
      <p:pic>
        <p:nvPicPr>
          <p:cNvPr id="2" name="audio_only_1">
            <a:hlinkClick r:id="" action="ppaction://media"/>
            <a:extLst>
              <a:ext uri="{FF2B5EF4-FFF2-40B4-BE49-F238E27FC236}">
                <a16:creationId xmlns:a16="http://schemas.microsoft.com/office/drawing/2014/main" id="{186FADE6-ADAC-47C7-BFD0-21B8E75A9539}"/>
              </a:ext>
            </a:extLst>
          </p:cNvPr>
          <p:cNvPicPr>
            <a:picLocks noChangeAspect="1"/>
          </p:cNvPicPr>
          <p:nvPr>
            <a:audioFile r:link="rId1"/>
            <p:extLst>
              <p:ext uri="{DAA4B4D4-6D71-4841-9C94-3DE7FCFB9230}">
                <p14:media xmlns:p14="http://schemas.microsoft.com/office/powerpoint/2010/main" r:embed="rId2">
                  <p14:trim st="335000" end="1079280"/>
                </p14:media>
              </p:ext>
            </p:extLst>
          </p:nvPr>
        </p:nvPicPr>
        <p:blipFill>
          <a:blip r:embed="rId6"/>
          <a:stretch>
            <a:fillRect/>
          </a:stretch>
        </p:blipFill>
        <p:spPr>
          <a:xfrm>
            <a:off x="2848769" y="49692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Subsystems Breakdown</a:t>
            </a:r>
            <a:endParaRPr/>
          </a:p>
        </p:txBody>
      </p:sp>
      <p:sp>
        <p:nvSpPr>
          <p:cNvPr id="130" name="Google Shape;130;p21"/>
          <p:cNvSpPr txBox="1">
            <a:spLocks noGrp="1"/>
          </p:cNvSpPr>
          <p:nvPr>
            <p:ph type="body" idx="1"/>
          </p:nvPr>
        </p:nvSpPr>
        <p:spPr>
          <a:xfrm>
            <a:off x="311700" y="1221575"/>
            <a:ext cx="8520600" cy="3387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t>Detection of the mosquito within the trap using a sensor:</a:t>
            </a:r>
            <a:endParaRPr sz="2000" dirty="0"/>
          </a:p>
          <a:p>
            <a:pPr marL="457200" lvl="0" indent="-342900" algn="l" rtl="0">
              <a:lnSpc>
                <a:spcPct val="100000"/>
              </a:lnSpc>
              <a:spcBef>
                <a:spcPts val="0"/>
              </a:spcBef>
              <a:spcAft>
                <a:spcPts val="0"/>
              </a:spcAft>
              <a:buSzPts val="1800"/>
              <a:buChar char="●"/>
            </a:pPr>
            <a:r>
              <a:rPr lang="en" dirty="0"/>
              <a:t>Detection with InfraRed Sensor - Chongxiang</a:t>
            </a:r>
            <a:endParaRPr dirty="0"/>
          </a:p>
          <a:p>
            <a:pPr marL="457200" lvl="0" indent="-342900" algn="l" rtl="0">
              <a:spcBef>
                <a:spcPts val="0"/>
              </a:spcBef>
              <a:spcAft>
                <a:spcPts val="0"/>
              </a:spcAft>
              <a:buSzPts val="1800"/>
              <a:buChar char="●"/>
            </a:pPr>
            <a:r>
              <a:rPr lang="en" dirty="0"/>
              <a:t>Detection with Ultrasonic Sensor - Chongxiang</a:t>
            </a:r>
            <a:endParaRPr dirty="0"/>
          </a:p>
          <a:p>
            <a:pPr marL="457200" lvl="0" indent="-342900" algn="l" rtl="0">
              <a:spcBef>
                <a:spcPts val="0"/>
              </a:spcBef>
              <a:spcAft>
                <a:spcPts val="0"/>
              </a:spcAft>
              <a:buSzPts val="1800"/>
              <a:buChar char="●"/>
            </a:pPr>
            <a:r>
              <a:rPr lang="en" dirty="0"/>
              <a:t>Detection with Sound Sensor - Heather</a:t>
            </a:r>
            <a:endParaRPr dirty="0"/>
          </a:p>
          <a:p>
            <a:pPr marL="457200" lvl="0" indent="-342900" algn="l" rtl="0">
              <a:spcBef>
                <a:spcPts val="0"/>
              </a:spcBef>
              <a:spcAft>
                <a:spcPts val="0"/>
              </a:spcAft>
              <a:buSzPts val="1800"/>
              <a:buChar char="●"/>
            </a:pPr>
            <a:r>
              <a:rPr lang="en" dirty="0"/>
              <a:t>Detection with Microphone Amplifier - Heather</a:t>
            </a:r>
            <a:endParaRPr dirty="0"/>
          </a:p>
          <a:p>
            <a:pPr marL="0" lvl="0" indent="0" algn="l" rtl="0">
              <a:spcBef>
                <a:spcPts val="1600"/>
              </a:spcBef>
              <a:spcAft>
                <a:spcPts val="0"/>
              </a:spcAft>
              <a:buNone/>
            </a:pPr>
            <a:r>
              <a:rPr lang="en" sz="2000" dirty="0"/>
              <a:t>Transmission of detection signal of mosquito to the research lab:</a:t>
            </a:r>
            <a:endParaRPr sz="2000" dirty="0"/>
          </a:p>
          <a:p>
            <a:pPr marL="457200" lvl="0" indent="-342900" algn="l" rtl="0">
              <a:spcBef>
                <a:spcPts val="0"/>
              </a:spcBef>
              <a:spcAft>
                <a:spcPts val="0"/>
              </a:spcAft>
              <a:buSzPts val="1800"/>
              <a:buChar char="●"/>
            </a:pPr>
            <a:r>
              <a:rPr lang="en" dirty="0"/>
              <a:t>Transmission with WIFI module - Abdulrahman</a:t>
            </a:r>
            <a:endParaRPr dirty="0"/>
          </a:p>
          <a:p>
            <a:pPr marL="457200" lvl="0" indent="-342900" algn="l" rtl="0">
              <a:spcBef>
                <a:spcPts val="0"/>
              </a:spcBef>
              <a:spcAft>
                <a:spcPts val="0"/>
              </a:spcAft>
              <a:buSzPts val="1800"/>
              <a:buChar char="●"/>
            </a:pPr>
            <a:r>
              <a:rPr lang="en" dirty="0"/>
              <a:t>Transmission with LoRa transceiver - Saud &amp; Chongxiang</a:t>
            </a:r>
            <a:endParaRPr dirty="0"/>
          </a:p>
          <a:p>
            <a:pPr marL="0" lvl="0" indent="0" algn="l" rtl="0">
              <a:spcBef>
                <a:spcPts val="1600"/>
              </a:spcBef>
              <a:spcAft>
                <a:spcPts val="1600"/>
              </a:spcAft>
              <a:buNone/>
            </a:pPr>
            <a:r>
              <a:rPr lang="en" sz="2000" dirty="0"/>
              <a:t>Power consumption awareness and limitations - all team members</a:t>
            </a:r>
            <a:endParaRPr sz="2000" dirty="0"/>
          </a:p>
        </p:txBody>
      </p:sp>
      <p:sp>
        <p:nvSpPr>
          <p:cNvPr id="131" name="Google Shape;131;p21"/>
          <p:cNvSpPr txBox="1"/>
          <p:nvPr/>
        </p:nvSpPr>
        <p:spPr>
          <a:xfrm>
            <a:off x="7447375" y="4609175"/>
            <a:ext cx="15960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Lato"/>
                <a:ea typeface="Lato"/>
                <a:cs typeface="Lato"/>
                <a:sym typeface="Lato"/>
              </a:rPr>
              <a:t>Saud/Heather</a:t>
            </a:r>
            <a:endParaRPr sz="1600" dirty="0"/>
          </a:p>
        </p:txBody>
      </p:sp>
      <p:pic>
        <p:nvPicPr>
          <p:cNvPr id="2" name="Subsystems breakdown by Saud Aljouhar">
            <a:hlinkClick r:id="" action="ppaction://media"/>
            <a:extLst>
              <a:ext uri="{FF2B5EF4-FFF2-40B4-BE49-F238E27FC236}">
                <a16:creationId xmlns:a16="http://schemas.microsoft.com/office/drawing/2014/main" id="{17CD7717-6985-4948-AE11-AD3C758F2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5375" y="2292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1434</Words>
  <Application>Microsoft Office PowerPoint</Application>
  <PresentationFormat>On-screen Show (16:9)</PresentationFormat>
  <Paragraphs>145</Paragraphs>
  <Slides>22</Slides>
  <Notes>22</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Proxima Nova</vt:lpstr>
      <vt:lpstr>Lato</vt:lpstr>
      <vt:lpstr>Playfair Display</vt:lpstr>
      <vt:lpstr>Arial</vt:lpstr>
      <vt:lpstr>Blue &amp; Gold</vt:lpstr>
      <vt:lpstr>Final Report of Smart Mosquito Trap: Detection Team</vt:lpstr>
      <vt:lpstr>Introduction</vt:lpstr>
      <vt:lpstr>Project Motivation</vt:lpstr>
      <vt:lpstr>Project Approach</vt:lpstr>
      <vt:lpstr>Cont. Project Approach</vt:lpstr>
      <vt:lpstr>Prototypes</vt:lpstr>
      <vt:lpstr>Cont. Prototypes</vt:lpstr>
      <vt:lpstr>Subsystems</vt:lpstr>
      <vt:lpstr>Subsystems Breakdown</vt:lpstr>
      <vt:lpstr>Detection</vt:lpstr>
      <vt:lpstr>Detection: Sound Sensor</vt:lpstr>
      <vt:lpstr>Detection: Microphone Amplifier </vt:lpstr>
      <vt:lpstr>Detection: Microphone Amplifier </vt:lpstr>
      <vt:lpstr>Detection: Microphone Amplifier</vt:lpstr>
      <vt:lpstr>Detection: Microphone Amplifier</vt:lpstr>
      <vt:lpstr>Detection: Microphone Amplifier</vt:lpstr>
      <vt:lpstr>Transmission: LoRa transceiver</vt:lpstr>
      <vt:lpstr>Transmission: Successful LoRa transmission</vt:lpstr>
      <vt:lpstr>Challenges</vt:lpstr>
      <vt:lpstr>Final Product</vt:lpstr>
      <vt:lpstr>Future Work</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Report of Smart Mosquito Trap: Detection Team</dc:title>
  <cp:lastModifiedBy>Heather Debbie Melville</cp:lastModifiedBy>
  <cp:revision>8</cp:revision>
  <dcterms:modified xsi:type="dcterms:W3CDTF">2020-05-01T04:53:37Z</dcterms:modified>
</cp:coreProperties>
</file>